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4"/>
  </p:sldMasterIdLst>
  <p:notesMasterIdLst>
    <p:notesMasterId r:id="rId21"/>
  </p:notesMasterIdLst>
  <p:sldIdLst>
    <p:sldId id="256" r:id="rId5"/>
    <p:sldId id="687" r:id="rId6"/>
    <p:sldId id="258" r:id="rId7"/>
    <p:sldId id="689" r:id="rId8"/>
    <p:sldId id="263" r:id="rId9"/>
    <p:sldId id="688" r:id="rId10"/>
    <p:sldId id="267" r:id="rId11"/>
    <p:sldId id="260" r:id="rId12"/>
    <p:sldId id="684" r:id="rId13"/>
    <p:sldId id="683" r:id="rId14"/>
    <p:sldId id="685" r:id="rId15"/>
    <p:sldId id="261" r:id="rId16"/>
    <p:sldId id="262" r:id="rId17"/>
    <p:sldId id="259" r:id="rId18"/>
    <p:sldId id="265" r:id="rId19"/>
    <p:sldId id="26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04C9D4-8FE6-425E-AA45-A3DB87759E6C}" v="38" dt="2025-04-05T02:36:30.5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6" autoAdjust="0"/>
    <p:restoredTop sz="93567" autoAdjust="0"/>
  </p:normalViewPr>
  <p:slideViewPr>
    <p:cSldViewPr snapToGrid="0">
      <p:cViewPr varScale="1">
        <p:scale>
          <a:sx n="81" d="100"/>
          <a:sy n="81" d="100"/>
        </p:scale>
        <p:origin x="77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4T03:28:52.32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0 720 24575,'3'-1'0,"-1"0"0,0 0 0,0 0 0,-1-1 0,1 1 0,0-1 0,0 1 0,-1-1 0,1 0 0,-1 0 0,1 0 0,-1 0 0,0 0 0,0 0 0,0 0 0,1-3 0,2-1 0,14-27 0,24-58 0,-28 55 0,30-51 0,119-202 0,-155 274 0,0-1 0,-2 0 0,9-29 0,-2 2 0,-6 32 0,0 16 0,6 28 0,-4-9 0,-1-12 0,0-1 0,1 0 0,0 0 0,1-1 0,1 0 0,0-1 0,0 0 0,16 10 0,-12-8 0,1 0 0,-1 2 0,22 23 0,-34-32 0,20 24 0,2 0 0,31 26 0,-48-45 0,-1-1 0,0 1 0,0 1 0,-1-1 0,0 1 0,-1 0 0,0 0 0,0 1 0,-1 0 0,4 16 0,-3-10 0,1 0 0,1-1 0,10 18 0,-13-27 0,-1 0 0,0 0 0,0 0 0,3 13 0,-4-13 0,0 1 0,1 0 0,0-1 0,6 12 0,0-6 0,-1-2 0,1 1 0,1-1 0,0-1 0,1 0 0,0 0 0,14 9 0,-19-14-195,1 1 0,-1 0 0,0 1 0,-1-1 0,1 1 0,6 12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4T03:28:19.45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1325 3585 24575,'0'-82'0,"19"-418"0,7-66 0,-21 326 0,5 138 0,-7 80 0,0 0 0,-1-1 0,-1 1 0,-1-1 0,-6-41 0,-33-175 0,27 174 0,-27-82 0,15 60 0,8 27 0,-3 2 0,-36-78 0,40 104 0,-2 2 0,-1 0 0,-2 1 0,-1 0 0,-39-40 0,28 38 0,-1 2 0,-1 1 0,-1 2 0,-54-30 0,1 0 0,-35-20 0,85 58 0,1-3 0,1-1 0,1-1 0,1-2 0,-36-35 0,49 42 0,-1 0 0,-1 2 0,-43-24 0,20 13 0,-103-58 0,148 84 0,-1 1 0,1-1 0,0 0 0,-1 0 0,1 0 0,0 1 0,0-1 0,-1-1 0,1 1 0,0 0 0,0 0 0,0 0 0,0-1 0,1 1 0,-1 0 0,0-1 0,0 1 0,1 0 0,-1-1 0,1 1 0,-1-3 0,1 3 0,1 0 0,-1 0 0,0-1 0,1 1 0,-1 0 0,1 0 0,-1 0 0,1 0 0,-1 0 0,1-1 0,0 1 0,0 0 0,0 1 0,-1-1 0,1 0 0,0 0 0,0 0 0,0 0 0,2-1 0,5-2 0,0 0 0,0 0 0,0 1 0,1 0 0,-1 1 0,10-3 0,114-27 0,-85 18 0,-1 3 0,1 2 0,55-4 0,82-9 0,-173 22 0,-1-1 0,1 0 0,0-1 0,-1 0 0,0 0 0,1-1 0,-1 0 0,0-1 0,0 0 0,-1-1 0,15-9 0,-20 12-195,-1-1 0,1 1 0,-1 0 0,1 0 0,0 1 0,7-3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4T03:28:21.14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24575,'0'27'0,"5"117"0,-3-128 0,1 0 0,0 0 0,2 0 0,-1 0 0,2-1 0,13 27 0,-9-20 0,-1 1 0,-2-1 0,0 2 0,-1-1 0,-1 1 0,2 41 0,4 13 0,3 6 0,14 68 0,-28-150 0,6 21 0,0 0 0,2-1 0,14 31 0,34 76-271,-44-99-823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4T03:33:13.95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0 895 24575,'35'-1'0,"36"-7"0,11-1 0,-39 7 0,24 0 0,1-4 0,-1-2 0,73-19 0,-72 5 0,-36 11 0,35-8 0,-49 15 0,0 0 0,0-2 0,-1-1 0,0 0 0,0-1 0,-1 0 0,29-21 0,-45 29 0,16-13 0,1 2 0,0 0 0,1 1 0,0 0 0,0 1 0,1 2 0,32-10 0,-14 7 0,0-2 0,-1-2 0,-1-1 0,50-29 0,-81 42 0,0 0 0,0 0 0,0-1 0,-1 1 0,0-1 0,1 0 0,-1 0 0,0-1 0,0 1 0,0-1 0,-1 1 0,1-1 0,2-7 0,-2 4 0,-1 0 0,0-1 0,-1 1 0,1-1 0,-1 1 0,-1-1 0,0-9 0,0 1 0,-2 0 0,1-1 0,-2 1 0,0 0 0,-2 0 0,1 0 0,-2 1 0,0 0 0,-14-26 0,6 17 0,-2 1 0,0 1 0,-1 1 0,-1 0 0,-22-20 0,30 33 0,1 1 0,-1 1 0,0-1 0,0 2 0,-1-1 0,0 2 0,0-1 0,0 1 0,0 1 0,-1 0 0,-21-2 0,-11 0 0,-79 3 0,108 3 0,-19 1 0,1 3 0,0 1 0,-51 15 0,19-5 0,-244 70 0,289-80 0,15-4 0,0-1 0,-1 1 0,1 1 0,0-1 0,0 1 0,1 0 0,-1 0 0,1 0 0,-1 0 0,1 1 0,0 0 0,0 0 0,1 0 0,-4 5 0,-1 4 0,1 0 0,1 0 0,-10 27 0,11-27 0,-1 0 0,0 0 0,-1-1 0,-1 0 0,0-1 0,-15 18 0,14-19 0,1 0 0,0 1 0,0 0 0,1 0 0,1 1 0,-10 22 0,12-18 0,1 1 0,0 0 0,1 1 0,1-1 0,0 0 0,1 1 0,1-1 0,1 0 0,1 0 0,0 0 0,1 0 0,1 0 0,0-1 0,1 0 0,12 22 0,31 69 0,-2-4 0,-27-65 0,-9-15 0,23 33 0,1-7 0,-3 2 0,-2 1 0,25 61 0,-49-102 0,1 0 0,0 0 0,0-1 0,1 0 0,0 0 0,1-1 0,0 0 0,1 0 0,0-1 0,20 12 0,-11-6 0,32 30 0,-29-22 0,-9-7 0,0-1 0,1 0 0,1-2 0,0 1 0,0-2 0,1 0 0,1-1 0,29 14 0,-14-14 0,-1-1 0,40 5 0,-35-7 0,39 14 0,-57-15 0,2 0 0,-1-2 0,1 0 0,21 2 0,-5-5 0,65-5 0,-86 2 0,0 0 0,0-1 0,0-1 0,-1-1 0,0 0 0,0 0 0,14-9 0,38-18 0,-44 22 0,-1 0 0,36-24 0,-57 34 0,47-35 0,65-35 0,-105 66-105,0 0 0,-1 0 0,1 0 0,-1 0 0,0-1 0,0 0 0,-1-1 0,0 1 0,0-1 0,0 0 0,0 0 0,4-8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4T03:28:52.32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2406 24575,'3'-107'0,"4"-1"0,35-179 0,1-37 0,-33 224 0,4-112 0,-15-354 0,-1 525 0,-8-47 0,-2-24 0,12 98 0,-2-45 0,-11-69 0,-21-102 0,34 227-136,0 0-1,-1 1 1,1-1-1,-1 0 1,0 1-1,0-1 1,0 0-1,0 1 0,-2-3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4T03:28:52.33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73 24575,'7'1'0,"1"1"0,0-1 0,0 1 0,-1 1 0,9 3 0,7 2 0,33 8 0,108 15 0,-38-10 0,22 2 0,-125-21 0,1-1 0,-1-1 0,0-1 0,35-6 0,28-8 0,85-19 0,-155 28 0,-1 1 0,0-2 0,-1 0 0,0-1 0,19-13 0,14-8 0,-30 21 7,-1 0 0,1 2-1,1 0 1,-1 0-1,1 2 1,0 0 0,26-1-1,130 3-317,-93 3-796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4T03:28:52.33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826 1766 24575,'-43'1'0,"5"0"0,0-2 0,1-1 0,-62-11 0,89 9 0,0 0 0,0 0 0,1-1 0,-1 0 0,1-1 0,0 0 0,0 0 0,-7-8 0,4 4 0,0 1 0,0 1 0,-17-9 0,4 3 0,0-1 0,1-1 0,1-1 0,1-1 0,-38-39 0,47 44 0,-3-1 0,-35-22 0,41 30 0,0-1 0,1 1 0,-1-2 0,1 1 0,1-1 0,0-1 0,0 1 0,0-1 0,1-1 0,-7-11 0,5 2 0,0 0 0,2-1 0,0 0 0,1 0 0,2-1 0,0 0 0,1 1 0,0-1 0,2-33 0,3-385 0,-1 421 0,1 0 0,1 0 0,0 0 0,1 0 0,1 1 0,1-1 0,0 1 0,2 1 0,0-1 0,0 1 0,1 1 0,17-21 0,10-10 0,3 2 0,66-60 0,-85 88 0,0 0 0,34-19 0,14-10 0,-48 32 0,0 0 0,2 2 0,-1 0 0,1 2 0,1 0 0,39-9 0,-28 7 0,-30 10 0,21-8 0,0 2 0,0 1 0,1 0 0,0 2 0,36-1 0,343 7 0,-369 0 0,1 2 0,-1 2 0,50 14 0,-8-1 0,-52-14 0,43 15 0,-61-17 0,1 0 0,-1 1 0,0 1 0,0-1 0,-1 1 0,1 0 0,-1 1 0,11 11 0,-5-4 0,1-1 0,0 0 0,19 11 0,-22-16 0,0 0 0,-1 1 0,0 0 0,0 1 0,-1 0 0,0 0 0,-1 1 0,13 18 0,-14-11 0,0 0 0,-1 0 0,-1 0 0,0 1 0,-2 0 0,0 0 0,1 19 0,3 18 0,-1-1 0,-3 1 0,-4 69 0,0-43 0,-2-38 0,-2-1 0,-2 0 0,-23 75 0,25-95 0,0-10 0,0 1 0,-1-1 0,0 0 0,-1 0 0,-1-1 0,1 0 0,-2 0 0,0-1 0,0 0 0,-13 11 0,5-4 0,1 0 0,-17 25 0,22-27 0,-2 1 0,0-1 0,0-1 0,-2 0 0,-25 18 0,-86 49 0,85-56 0,2 4 0,32-22 0,-1-1 0,0 0 0,-1 0 0,-10 5 0,-13 2 0,-49 14 0,-3 0 0,73-24 0,-1 0 0,1-1 0,0 0 0,-1 0 0,-14-1 0,14 0 0,1-1 0,-1 2 0,1 0 0,-21 6 0,26-5-42,1 0-1,0 1 0,0 0 0,0 0 1,0 0-1,1 1 0,0 0 1,0 0-1,0 0 0,1 0 1,-1 0-1,-3 9 0,1-4-767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4T03:28:52.33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4T03:28:52.33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4T03:28:52.33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24575,'2'39'0,"3"1"0,1-1 0,3 0 0,20 62 0,-15-52 0,-12-44 0,-1-1 0,1 1 0,-1-1 0,1 0 0,0 1 0,1-1 0,-1 0 0,1 0 0,-1-1 0,1 1 0,0-1 0,1 1 0,-1-1 0,7 5 0,-4-4 0,1-1 0,0 0 0,0 0 0,0-1 0,0 1 0,1-2 0,-1 1 0,10 0 0,0 1 0,0-2 0,0 0 0,0-1 0,0-1 0,0-1 0,0 0 0,22-6 0,-11-1 0,-1-1 0,0-1 0,38-21 0,36-14 0,8-6 0,-61 25-341,-2-2 0,-1-2-1,42-39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4T03:27:48.37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2641 213 24575,'-4'1'0,"1"0"0,0 0 0,0 0 0,-1 0 0,1 1 0,0-1 0,0 1 0,-4 3 0,-14 7 0,-11-2 0,0-1 0,0-2 0,-1-1 0,-42 2 0,-134-4 0,198-4 0,-52-1 0,-91-13 0,112 8 0,0 3 0,-1 1 0,0 2 0,1 2 0,-50 9 0,37-1 0,1 2 0,0 3 0,-74 31 0,103-34 0,1 1 0,0 1 0,-28 23 0,-1 0 0,3-2 0,2 2 0,1 2 0,-56 60 0,-195 190 0,295-286 0,-58 58 0,3 3 0,2 2 0,-50 79 0,-123 233 0,207-338 0,2 1 0,-29 80 0,44-105 0,0 0 0,1 0 0,1 1 0,1 0 0,0-1 0,1 1 0,0 0 0,2 0 0,0 0 0,1-1 0,4 19 0,0-20 0,1 1 0,1-1 0,0 0 0,1-1 0,1 0 0,0-1 0,19 20 0,23 33 0,-44-54 0,105 142 0,-41-57 0,-57-72 0,2-2 0,0 0 0,2-1 0,0-1 0,39 33 0,131 93 0,-152-118 0,2-2 0,60 30 0,30 20 0,-81-45 0,1-3 0,2-2 0,107 41 0,-72-35 0,-38-13 0,1-3 0,60 13 0,-6-4 0,112 43 0,8 2 0,-95-32 0,-57-17 0,122 23 0,176 2 0,-238-27 0,-91-12 0,0-1 0,0-3 0,0-1 0,78-5 0,356-77 0,-445 72 0,-1-2 0,1-1 0,-2-1 0,1-1 0,-2-2 0,41-26 0,-46 23 0,-1-1 0,-1 0 0,0-2 0,-2 0 0,24-34 0,30-35 0,-21 31 0,44-69 0,-51 67 0,65-71 0,-59 80 0,55-60 0,-30 22 0,4 4 0,113-94 0,-144 142 0,-15 12 0,39-38 0,-61 52 0,0 0 0,-1 0 0,-1-1 0,1-1 0,-2 1 0,0-1 0,8-19 0,-8 11 0,-1 0 0,-1 0 0,0 0 0,2-38 0,-6-86 0,-2 82 0,0 48 0,0 1 0,-1-1 0,0 1 0,-1 0 0,-1 0 0,0 0 0,-1 0 0,0 0 0,-1 1 0,-1 0 0,0 0 0,0 1 0,-2 0 0,1 0 0,-2 1 0,1 0 0,-2 0 0,1 1 0,-14-9 0,-70-61 0,-117-88 0,31 27 0,126 95 0,-113-74 0,-205-84 0,340 186 0,0-1 0,2-2 0,-39-33 0,42 31 0,-1 1 0,-1 1 0,-54-27 0,45 31 0,0 3 0,-78-19 0,-82-2 0,62 12 0,47 9 0,55 10 0,-1-2 0,1-1 0,0-1 0,0-2 0,-39-18 0,-69-31 0,135 56 0,0-1 0,0 0 0,1 0 0,-1 0 0,1-1 0,0 0 0,0 0 0,1-1 0,-1 0 0,-7-11 0,-1-5 0,-22-45 0,8 12 0,18 36 0,7 12 0,-1 0 0,0 1 0,0-1 0,0 1 0,-1 0 0,-6-7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4T03:28:05.03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25 101 24575,'-1'76'0,"-12"78"0,4-39 0,7 165 0,4-132 0,-4 19 0,5 180 0,8-253 0,1 19 0,-13 148 0,8-273 0,1-16 0,137-534 0,-20 108 0,-60 226 0,-37 139 0,35-87 0,-55 162 0,1 0 0,0 0 0,16-18 0,6-9 0,-27 36 0,0 0 0,0-1 0,0 1 0,1 1 0,0-1 0,0 1 0,0 0 0,1 0 0,-1 0 0,1 1 0,0-1 0,0 1 0,0 1 0,1-1 0,-1 1 0,8-1 0,-5 1 0,0 2 0,0-1 0,0 1 0,0 0 0,0 1 0,0 0 0,0 0 0,0 1 0,-1 0 0,1 1 0,12 5 0,-13-6 0,-1 1 0,0 0 0,0 1 0,0-1 0,0 1 0,-1 1 0,1-1 0,-1 1 0,0 0 0,0 1 0,-1-1 0,0 1 0,0 0 0,0 0 0,5 11 0,10 23 0,-2 2 0,-2 0 0,-2 1 0,17 86 0,-11-44 0,-3-22 0,-8-32 0,-1 0 0,7 58 0,-4 10 0,2 47 0,-13-113 0,14 226 0,14-33 0,-24-196 0,-1 1 0,1-1 0,1 0 0,11 31 0,-16-61 0,0 1 0,0-1 0,0 0 0,0 1 0,0-1 0,0 0 0,0 1 0,0-1 0,0 0 0,0 1 0,0-1 0,0 0 0,0 1 0,0-1 0,1 0 0,-1 0 0,0 1 0,0-1 0,0 0 0,0 1 0,1-1 0,-1 0 0,0 0 0,0 1 0,1-1 0,-1 0 0,0 0 0,0 0 0,1 0 0,-1 1 0,0-1 0,0 0 0,1 0 0,-1 0 0,0 0 0,1 0 0,-1 0 0,0 0 0,1 0 0,-1 0 0,0 0 0,1 0 0,-1 0 0,1 0 0,5-17 0,-2-27 0,-2-85 0,6-88 0,-2 143 0,-1 9 0,2 0 0,3 1 0,25-85 0,-14 86 0,-3 0 0,13-85 0,-20 64 0,39-241 0,2 103 0,-51 219 0,0 1 0,1-1 0,-1 1 0,0-1 0,1 1 0,-1 0 0,1 0 0,0 0 0,0 0 0,0 0 0,0 0 0,0 0 0,0 0 0,0 1 0,1-1 0,-1 1 0,1 0 0,-1 0 0,1 0 0,-1 0 0,1 0 0,-1 0 0,1 1 0,5-1 0,7-1 0,0 1 0,0 1 0,22 3 0,-11-2 0,54-1 0,-52-1 0,0 1 0,1 1 0,-1 1 0,38 9 0,-61-10 0,-1 1 0,1-1 0,-1 1 0,1 0 0,-1 1 0,0-1 0,0 1 0,0-1 0,0 1 0,0 1 0,0-1 0,4 5 0,-1 2 0,-1-1 0,0 1 0,8 18 0,6 9 0,-9-20 0,1-1 0,0 0 0,16 15 0,-17-21 0,-1 1 0,-1 0 0,0 0 0,0 1 0,-1 1 0,-1-1 0,11 23 0,-5 12 0,-2 0 0,-3 1 0,6 86 0,-11-102 0,1 284 0,-3-46 0,10-162 0,-5-59 0,0 50 0,-6-72 0,2 1 0,-3 0 0,0 1 0,-1-1 0,-2 0 0,-1 0 0,-10 29 0,-2 5-1365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39391-7AE7-47FC-985E-D38DD6D6D86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9BCD92-26AF-4E75-A5B7-BE8DC9E36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51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name, year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Project name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BCD92-26AF-4E75-A5B7-BE8DC9E364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458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So once you’re in the lab and ready to make your part, how does this work?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laser is on one side, and its light has to be directed and manipulated in many ways before it is used.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Special type of laser, an ultrafast laser.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Explain motion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Explain how to do process: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Clean and mount slumped substrate onto a workpiece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Perform surface scan using a tool called the chromatic confocal scanner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Run my code using scan data and part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Confirm that the file and graph I wrote makes sense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Enclose laser system and run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BCD92-26AF-4E75-A5B7-BE8DC9E364C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28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AND, I was successful!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BCD92-26AF-4E75-A5B7-BE8DC9E364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212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Skipping over many details, the process can be visualized as such: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Design flex segment, turn lines into many points because each point must eventually have an associated z coordinate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While in the lab, use position scan data from substrate surface to write machine code for slumped flex segment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Also graph it to make sure you’re writing what you should be writing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As for the system that I use to modify these slumped mirrors: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BCD92-26AF-4E75-A5B7-BE8DC9E364C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457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case you don’t know, there is a space telescope that images x ray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wider purpose of my project is: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BCD92-26AF-4E75-A5B7-BE8DC9E364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75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 a little bit about x –rays: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X-rays are really small, which creates a lot of unique challenges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 how do you make the optics for an X-ray space telescope?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BCD92-26AF-4E75-A5B7-BE8DC9E364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680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25CD8-E6E4-4CB1-87AC-EDB02361B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1B9F20-6AB4-E7D2-DEE6-72DF2ED9BA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656D89-0A49-165E-4134-C283444E0E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So, what really is my project?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Explain that writing onto curved substrates wasn’t a capability of the laser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D024-2C5F-1B44-C11B-99F6E6EC78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BCD92-26AF-4E75-A5B7-BE8DC9E364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04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9F2D3-43CD-D47A-6006-DBA851810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9BC1C1-199B-9019-A77F-1362DB859A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EDE01B-2AF7-5E69-AC00-2647867B5C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Now, a brief overview of the whole process of making these mirrors: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2FE39E-7967-59F7-D418-2B1DE13CAA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BCD92-26AF-4E75-A5B7-BE8DC9E364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91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Now, we take a closer look at one unit of the mirror system (a flex module)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BCD92-26AF-4E75-A5B7-BE8DC9E364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11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A1FA0-84AF-86A8-C2DD-E53C67871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09BBF8-0AAB-371C-70FD-E4F1AF3BBC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E142DF-AE72-8540-D96A-6B2A2BCFDB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So, how exactly, do you write a fabricate a part using a laser?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96FBA-7001-ECEA-CD47-707D06F4EB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BCD92-26AF-4E75-A5B7-BE8DC9E364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037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Now that we know a lot more about the purpose of the project, what was the goal, and what did I actually do?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BCD92-26AF-4E75-A5B7-BE8DC9E364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259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 to visualize the process I landed on: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BCD92-26AF-4E75-A5B7-BE8DC9E364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79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5A974-4EB5-13B4-FD28-E5856F2734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106607-68F2-E610-15E9-E15DF28F52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44187-FA73-0C59-E5B9-EAFFF8E9D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16D8F-9DA5-4C7B-BD3B-34275EC4F7A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FFCAC-AECC-0CD1-968C-39F97D0E7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8C63B-9FF1-AC9A-4FAA-F1D6281E2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2CD3-D409-4C67-8B0E-7540EE4D0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611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BC963-6D83-1C47-573F-A2387C444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31D3BD-7FAA-88F1-69DB-A55916F444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649E84-6660-5FBB-5D05-5D68CF064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16D8F-9DA5-4C7B-BD3B-34275EC4F7A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9C189-805E-7689-FC64-CD0A07B79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063AC-4B75-CCCB-07DE-01E8D8272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2CD3-D409-4C67-8B0E-7540EE4D0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1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1B6E59-02BF-757B-B412-DE89F46D96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6CFB7A-54E3-2873-428F-37E45D64A2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A8753-8F25-7E4B-4A72-089DBC256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16D8F-9DA5-4C7B-BD3B-34275EC4F7A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D5859-250B-C657-448A-B673E3DA1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A8410-4B5E-760A-328A-1C3F398F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2CD3-D409-4C67-8B0E-7540EE4D0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466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28C36-93CB-D7C1-8238-DBCC6EEF9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AA05D-3C1B-4D65-398E-39DFF03D97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FEB83-E2E3-51FD-D27D-2676BBF74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16D8F-9DA5-4C7B-BD3B-34275EC4F7A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962A4-7ACA-AFBC-811D-C789E6D9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1EBAB-B0AD-3024-EFC8-4A38A760F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2CD3-D409-4C67-8B0E-7540EE4D0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222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01C2F-6366-520D-489E-F639B8A49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7AFF7-18DD-102C-1FC7-6E10B4988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D5537-306B-0D23-3CCE-3ABC74CB3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16D8F-9DA5-4C7B-BD3B-34275EC4F7A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BC78C-8DD0-E382-3B64-B61B7E4D8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5E5F0-525E-91ED-F1CF-64F11AFB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2CD3-D409-4C67-8B0E-7540EE4D0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11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68A27-3DB1-D804-41F7-A3A4B6753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0065B-CC38-F2EC-7A67-D780DB6C16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5F8FD6-4AEB-B518-FA5B-3F29472F48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CCEA88-6C85-A91D-59F2-299953317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16D8F-9DA5-4C7B-BD3B-34275EC4F7A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19556C-A1D3-A754-DF1E-1B3EA66C7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21344D-B871-8118-5148-3FEC38909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2CD3-D409-4C67-8B0E-7540EE4D0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772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9879D-4DE3-137A-7039-BEAC65A9F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AEE7D6-3C81-23C8-55D5-08A766B9F6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0E632B-50E0-6EB3-0FA9-AB29AF20D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6D0072-D8FC-A3A2-C4C2-DBF993B55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4B9821-0899-66C2-E87F-709B37C9A0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4258F5-295E-27A8-1BEE-D765065CC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16D8F-9DA5-4C7B-BD3B-34275EC4F7A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A33C8A-1AD2-77BE-85F8-BDE716E1F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102AAA-AFC6-D759-ADA0-068C6D053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2CD3-D409-4C67-8B0E-7540EE4D0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84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E43C5-5D70-5DE1-D0C1-E5745C0FA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5B521B-52F3-5887-B35F-450196E78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16D8F-9DA5-4C7B-BD3B-34275EC4F7A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2478B-8F1E-6A1D-25CC-8A6DFB9E4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6F88DB-8D99-C5EE-7DB4-F98FD7862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2CD3-D409-4C67-8B0E-7540EE4D0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97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95ED1F-3E50-BF11-9568-1C450AEDB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16D8F-9DA5-4C7B-BD3B-34275EC4F7A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FD8F1B-3FB9-2B6F-8918-C115F4B05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59D93-A4DB-6825-F12F-BFB8BE407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2CD3-D409-4C67-8B0E-7540EE4D0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25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96602-FBC3-FBCE-F385-6CDC03E72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FF211-061B-5F75-6D06-7A3A24742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414C6B-344A-79B8-9BB5-FB018199A9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51DC90-BE9E-B67B-F447-8841F8C51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16D8F-9DA5-4C7B-BD3B-34275EC4F7A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025BAD-ACDC-1DA2-54A2-D62925625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5AAB26-6B47-55C6-CB46-EDAD08D2A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2CD3-D409-4C67-8B0E-7540EE4D0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242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581E9-1709-D500-25A0-18623D22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C146DD-1294-2E2B-0D2D-74D84CAA35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34855F-ECF6-3B72-E42D-CCE74758A4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0C1E5D-7A97-5ABB-3DE0-87C459F8D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16D8F-9DA5-4C7B-BD3B-34275EC4F7A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28F7B-0133-E97C-9C28-2B0BBFDD1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2FD6EE-903C-3FB4-305D-7F9378932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2CD3-D409-4C67-8B0E-7540EE4D0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00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8CE68E-7902-9CE1-D1C2-256009AF1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3E00CC-5DC1-4A23-D9A5-8E8FCA6F16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B4A44-D9BD-0861-D9C4-BB6B32A0AB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916D8F-9DA5-4C7B-BD3B-34275EC4F7A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77C63-961C-DD55-0E98-8ADB311A79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39C6B-9BA6-6C28-E590-E3BB81F7A4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DB2CD3-D409-4C67-8B0E-7540EE4D0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046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emtika.com/process/selective-laser-etching/" TargetMode="Externa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26" Type="http://schemas.openxmlformats.org/officeDocument/2006/relationships/image" Target="../media/image19.png"/><Relationship Id="rId39" Type="http://schemas.openxmlformats.org/officeDocument/2006/relationships/image" Target="../media/image23.png"/><Relationship Id="rId3" Type="http://schemas.openxmlformats.org/officeDocument/2006/relationships/image" Target="../media/image4.png"/><Relationship Id="rId21" Type="http://schemas.openxmlformats.org/officeDocument/2006/relationships/customXml" Target="../ink/ink3.xml"/><Relationship Id="rId34" Type="http://schemas.openxmlformats.org/officeDocument/2006/relationships/customXml" Target="../ink/ink10.xml"/><Relationship Id="rId7" Type="http://schemas.openxmlformats.org/officeDocument/2006/relationships/image" Target="../media/image11.png"/><Relationship Id="rId25" Type="http://schemas.openxmlformats.org/officeDocument/2006/relationships/customXml" Target="../ink/ink5.xml"/><Relationship Id="rId33" Type="http://schemas.openxmlformats.org/officeDocument/2006/relationships/image" Target="../media/image15.png"/><Relationship Id="rId38" Type="http://schemas.openxmlformats.org/officeDocument/2006/relationships/customXml" Target="../ink/ink12.xml"/><Relationship Id="rId2" Type="http://schemas.openxmlformats.org/officeDocument/2006/relationships/notesSlide" Target="../notesSlides/notesSlide5.xml"/><Relationship Id="rId20" Type="http://schemas.openxmlformats.org/officeDocument/2006/relationships/image" Target="../media/image16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customXml" Target="../ink/ink2.xml"/><Relationship Id="rId24" Type="http://schemas.openxmlformats.org/officeDocument/2006/relationships/image" Target="../media/image18.png"/><Relationship Id="rId32" Type="http://schemas.openxmlformats.org/officeDocument/2006/relationships/customXml" Target="../ink/ink9.xml"/><Relationship Id="rId37" Type="http://schemas.openxmlformats.org/officeDocument/2006/relationships/image" Target="../media/image22.png"/><Relationship Id="rId5" Type="http://schemas.openxmlformats.org/officeDocument/2006/relationships/image" Target="../media/image6.jpeg"/><Relationship Id="rId23" Type="http://schemas.openxmlformats.org/officeDocument/2006/relationships/customXml" Target="../ink/ink4.xml"/><Relationship Id="rId28" Type="http://schemas.openxmlformats.org/officeDocument/2006/relationships/customXml" Target="../ink/ink7.xml"/><Relationship Id="rId36" Type="http://schemas.openxmlformats.org/officeDocument/2006/relationships/customXml" Target="../ink/ink11.xml"/><Relationship Id="rId10" Type="http://schemas.openxmlformats.org/officeDocument/2006/relationships/image" Target="../media/image13.png"/><Relationship Id="rId31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customXml" Target="../ink/ink1.xml"/><Relationship Id="rId22" Type="http://schemas.openxmlformats.org/officeDocument/2006/relationships/image" Target="../media/image17.png"/><Relationship Id="rId27" Type="http://schemas.openxmlformats.org/officeDocument/2006/relationships/customXml" Target="../ink/ink6.xml"/><Relationship Id="rId30" Type="http://schemas.openxmlformats.org/officeDocument/2006/relationships/customXml" Target="../ink/ink8.xml"/><Relationship Id="rId35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4E54D0E8-8805-7FD1-C758-FBDA6DC137C0}"/>
              </a:ext>
            </a:extLst>
          </p:cNvPr>
          <p:cNvSpPr/>
          <p:nvPr/>
        </p:nvSpPr>
        <p:spPr>
          <a:xfrm>
            <a:off x="5583766" y="6561666"/>
            <a:ext cx="1024467" cy="296333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3CC89-AB40-3BF0-6A37-010CF589D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73232" y="6561666"/>
            <a:ext cx="245533" cy="365125"/>
          </a:xfrm>
        </p:spPr>
        <p:txBody>
          <a:bodyPr/>
          <a:lstStyle/>
          <a:p>
            <a:fld id="{10DB2CD3-D409-4C67-8B0E-7540EE4D0E31}" type="slidenum">
              <a:rPr lang="en-US" smtClean="0">
                <a:solidFill>
                  <a:schemeClr val="bg1"/>
                </a:solidFill>
              </a:rPr>
              <a:t>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F300FD-3247-63FE-A90F-3A36DF6F7EDC}"/>
              </a:ext>
            </a:extLst>
          </p:cNvPr>
          <p:cNvSpPr/>
          <p:nvPr/>
        </p:nvSpPr>
        <p:spPr>
          <a:xfrm>
            <a:off x="-2" y="2124"/>
            <a:ext cx="12192000" cy="382967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E0D73B-0FDE-E95D-24D7-DF147D69F852}"/>
              </a:ext>
            </a:extLst>
          </p:cNvPr>
          <p:cNvSpPr txBox="1"/>
          <p:nvPr/>
        </p:nvSpPr>
        <p:spPr>
          <a:xfrm>
            <a:off x="249656" y="3016359"/>
            <a:ext cx="111803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Bahnschrift" panose="020B0502040204020203" pitchFamily="34" charset="0"/>
                <a:cs typeface="Damascus" pitchFamily="2" charset="-78"/>
              </a:rPr>
              <a:t>Mentor: Dr. Brandon Chalifoux, Lightweight Optics Lab, Wyant College of Optical Sciences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Bahnschrift" panose="020B0502040204020203" pitchFamily="34" charset="0"/>
                <a:cs typeface="Damascus" pitchFamily="2" charset="-78"/>
              </a:rPr>
              <a:t>Arizona NASA Space Grant Symposium, 19 April 2025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Bahnschrift" panose="020B0502040204020203" pitchFamily="34" charset="0"/>
              <a:cs typeface="Damascus" pitchFamily="2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2DBF3C-CB04-41AF-E3BC-8BD50588F2FC}"/>
              </a:ext>
            </a:extLst>
          </p:cNvPr>
          <p:cNvSpPr txBox="1"/>
          <p:nvPr/>
        </p:nvSpPr>
        <p:spPr>
          <a:xfrm>
            <a:off x="249659" y="303345"/>
            <a:ext cx="115359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0" i="0" dirty="0">
                <a:solidFill>
                  <a:schemeClr val="bg1"/>
                </a:solidFill>
                <a:effectLst/>
                <a:latin typeface="Bahnschrift" panose="020B0502040204020203" pitchFamily="34" charset="0"/>
              </a:rPr>
              <a:t>Selective Laser Etching of Slumped Mirrors for X-Ray Astronomy</a:t>
            </a:r>
            <a:endParaRPr lang="en-US" sz="4500" b="1" dirty="0">
              <a:solidFill>
                <a:schemeClr val="bg1"/>
              </a:solidFill>
              <a:latin typeface="Bahnschrift" panose="020B0502040204020203" pitchFamily="34" charset="0"/>
              <a:cs typeface="Damascus" pitchFamily="2" charset="-78"/>
            </a:endParaRP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83CE6D4D-211D-8174-D61D-3D1B6C3AB2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5" b="2445"/>
          <a:stretch/>
        </p:blipFill>
        <p:spPr bwMode="auto">
          <a:xfrm>
            <a:off x="249655" y="4133021"/>
            <a:ext cx="1900688" cy="241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F42E2E53-E235-4FDC-313F-833D62CDA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663" y="4133021"/>
            <a:ext cx="2378682" cy="25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5957BF5-CBA5-C2FC-F4CA-2EE14741D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384" y="4716684"/>
            <a:ext cx="4809295" cy="108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C3AC00A-9EFB-ED3B-CFF8-76AE369CDAB1}"/>
              </a:ext>
            </a:extLst>
          </p:cNvPr>
          <p:cNvSpPr txBox="1"/>
          <p:nvPr/>
        </p:nvSpPr>
        <p:spPr>
          <a:xfrm>
            <a:off x="249655" y="2082405"/>
            <a:ext cx="111803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Bahnschrift" panose="020B0502040204020203" pitchFamily="34" charset="0"/>
                <a:cs typeface="Damascus" pitchFamily="2" charset="-78"/>
              </a:rPr>
              <a:t>Dillan Synan</a:t>
            </a:r>
          </a:p>
        </p:txBody>
      </p:sp>
    </p:spTree>
    <p:extLst>
      <p:ext uri="{BB962C8B-B14F-4D97-AF65-F5344CB8AC3E}">
        <p14:creationId xmlns:p14="http://schemas.microsoft.com/office/powerpoint/2010/main" val="3255324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Brace 6">
            <a:extLst>
              <a:ext uri="{FF2B5EF4-FFF2-40B4-BE49-F238E27FC236}">
                <a16:creationId xmlns:a16="http://schemas.microsoft.com/office/drawing/2014/main" id="{424381B7-259C-11C3-FD85-97E3402C303E}"/>
              </a:ext>
            </a:extLst>
          </p:cNvPr>
          <p:cNvSpPr/>
          <p:nvPr/>
        </p:nvSpPr>
        <p:spPr>
          <a:xfrm rot="5400000">
            <a:off x="4561550" y="4176116"/>
            <a:ext cx="357257" cy="2971800"/>
          </a:xfrm>
          <a:prstGeom prst="rightBrace">
            <a:avLst>
              <a:gd name="adj1" fmla="val 8333"/>
              <a:gd name="adj2" fmla="val 79744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E8E59F-DC60-D578-9213-0EFF2C65C54A}"/>
              </a:ext>
            </a:extLst>
          </p:cNvPr>
          <p:cNvSpPr txBox="1"/>
          <p:nvPr/>
        </p:nvSpPr>
        <p:spPr>
          <a:xfrm>
            <a:off x="2873279" y="5892581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hnschrift" panose="020B0502040204020203" pitchFamily="34" charset="0"/>
              </a:rPr>
              <a:t>Beam conditioning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A64D30-C849-7621-4E99-DA2D6D1B087F}"/>
              </a:ext>
            </a:extLst>
          </p:cNvPr>
          <p:cNvSpPr txBox="1"/>
          <p:nvPr/>
        </p:nvSpPr>
        <p:spPr>
          <a:xfrm>
            <a:off x="3212809" y="1177842"/>
            <a:ext cx="1755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hnschrift" panose="020B0502040204020203" pitchFamily="34" charset="0"/>
              </a:rPr>
              <a:t>Ultrafast Laser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E096E7-8FAA-6C44-9F98-6D3834E3FB55}"/>
              </a:ext>
            </a:extLst>
          </p:cNvPr>
          <p:cNvSpPr txBox="1"/>
          <p:nvPr/>
        </p:nvSpPr>
        <p:spPr>
          <a:xfrm>
            <a:off x="5190838" y="5892581"/>
            <a:ext cx="4235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hnschrift" panose="020B0502040204020203" pitchFamily="34" charset="0"/>
              </a:rPr>
              <a:t>Beam focusing, imaging, on-machine metrology, and workpiece stage/ chuck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282759A9-B83B-7816-886A-94AC4D0FF118}"/>
              </a:ext>
            </a:extLst>
          </p:cNvPr>
          <p:cNvSpPr/>
          <p:nvPr/>
        </p:nvSpPr>
        <p:spPr>
          <a:xfrm rot="5400000">
            <a:off x="7095200" y="4728566"/>
            <a:ext cx="357257" cy="1866900"/>
          </a:xfrm>
          <a:prstGeom prst="righ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13700D5-0BAE-5B45-2E33-894BA8AB3D24}"/>
              </a:ext>
            </a:extLst>
          </p:cNvPr>
          <p:cNvGrpSpPr/>
          <p:nvPr/>
        </p:nvGrpSpPr>
        <p:grpSpPr>
          <a:xfrm>
            <a:off x="2959004" y="1609367"/>
            <a:ext cx="5529263" cy="3757613"/>
            <a:chOff x="5724525" y="1362075"/>
            <a:chExt cx="5529263" cy="3757613"/>
          </a:xfrm>
        </p:grpSpPr>
        <p:pic>
          <p:nvPicPr>
            <p:cNvPr id="13" name="Picture 12" descr="A machine in a room&#10;&#10;Description automatically generated">
              <a:extLst>
                <a:ext uri="{FF2B5EF4-FFF2-40B4-BE49-F238E27FC236}">
                  <a16:creationId xmlns:a16="http://schemas.microsoft.com/office/drawing/2014/main" id="{E616A306-C85B-1760-2FC6-449CC25C7D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3" t="19999" r="15700" b="10672"/>
            <a:stretch/>
          </p:blipFill>
          <p:spPr>
            <a:xfrm>
              <a:off x="5732542" y="1371600"/>
              <a:ext cx="5509199" cy="3736428"/>
            </a:xfrm>
            <a:prstGeom prst="rect">
              <a:avLst/>
            </a:prstGeom>
          </p:spPr>
        </p:pic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0EC00E7-16BC-7811-5364-BCDBE828B8A9}"/>
                </a:ext>
              </a:extLst>
            </p:cNvPr>
            <p:cNvSpPr/>
            <p:nvPr/>
          </p:nvSpPr>
          <p:spPr>
            <a:xfrm>
              <a:off x="5953125" y="1852613"/>
              <a:ext cx="2571750" cy="2995612"/>
            </a:xfrm>
            <a:custGeom>
              <a:avLst/>
              <a:gdLst>
                <a:gd name="connsiteX0" fmla="*/ 2119174 w 2571750"/>
                <a:gd name="connsiteY0" fmla="*/ 738187 h 2995612"/>
                <a:gd name="connsiteX1" fmla="*/ 2081073 w 2571750"/>
                <a:gd name="connsiteY1" fmla="*/ 776288 h 2995612"/>
                <a:gd name="connsiteX2" fmla="*/ 2081073 w 2571750"/>
                <a:gd name="connsiteY2" fmla="*/ 928686 h 2995612"/>
                <a:gd name="connsiteX3" fmla="*/ 2119174 w 2571750"/>
                <a:gd name="connsiteY3" fmla="*/ 966787 h 2995612"/>
                <a:gd name="connsiteX4" fmla="*/ 2374106 w 2571750"/>
                <a:gd name="connsiteY4" fmla="*/ 966787 h 2995612"/>
                <a:gd name="connsiteX5" fmla="*/ 2412207 w 2571750"/>
                <a:gd name="connsiteY5" fmla="*/ 928686 h 2995612"/>
                <a:gd name="connsiteX6" fmla="*/ 2412207 w 2571750"/>
                <a:gd name="connsiteY6" fmla="*/ 776288 h 2995612"/>
                <a:gd name="connsiteX7" fmla="*/ 2374106 w 2571750"/>
                <a:gd name="connsiteY7" fmla="*/ 738187 h 2995612"/>
                <a:gd name="connsiteX8" fmla="*/ 2571750 w 2571750"/>
                <a:gd name="connsiteY8" fmla="*/ 0 h 2995612"/>
                <a:gd name="connsiteX9" fmla="*/ 2543175 w 2571750"/>
                <a:gd name="connsiteY9" fmla="*/ 2995612 h 2995612"/>
                <a:gd name="connsiteX10" fmla="*/ 395050 w 2571750"/>
                <a:gd name="connsiteY10" fmla="*/ 2401189 h 2995612"/>
                <a:gd name="connsiteX11" fmla="*/ 1766888 w 2571750"/>
                <a:gd name="connsiteY11" fmla="*/ 2767012 h 2995612"/>
                <a:gd name="connsiteX12" fmla="*/ 2466975 w 2571750"/>
                <a:gd name="connsiteY12" fmla="*/ 2305050 h 2995612"/>
                <a:gd name="connsiteX13" fmla="*/ 2466975 w 2571750"/>
                <a:gd name="connsiteY13" fmla="*/ 1576387 h 2995612"/>
                <a:gd name="connsiteX14" fmla="*/ 1981200 w 2571750"/>
                <a:gd name="connsiteY14" fmla="*/ 1504950 h 2995612"/>
                <a:gd name="connsiteX15" fmla="*/ 1238250 w 2571750"/>
                <a:gd name="connsiteY15" fmla="*/ 1666875 h 2995612"/>
                <a:gd name="connsiteX16" fmla="*/ 52388 w 2571750"/>
                <a:gd name="connsiteY16" fmla="*/ 1924050 h 2995612"/>
                <a:gd name="connsiteX17" fmla="*/ 52388 w 2571750"/>
                <a:gd name="connsiteY17" fmla="*/ 2306368 h 2995612"/>
                <a:gd name="connsiteX18" fmla="*/ 47625 w 2571750"/>
                <a:gd name="connsiteY18" fmla="*/ 2305050 h 2995612"/>
                <a:gd name="connsiteX19" fmla="*/ 0 w 2571750"/>
                <a:gd name="connsiteY19" fmla="*/ 157162 h 299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571750" h="2995612">
                  <a:moveTo>
                    <a:pt x="2119174" y="738187"/>
                  </a:moveTo>
                  <a:cubicBezTo>
                    <a:pt x="2098131" y="738187"/>
                    <a:pt x="2081073" y="755245"/>
                    <a:pt x="2081073" y="776288"/>
                  </a:cubicBezTo>
                  <a:lnTo>
                    <a:pt x="2081073" y="928686"/>
                  </a:lnTo>
                  <a:cubicBezTo>
                    <a:pt x="2081073" y="949729"/>
                    <a:pt x="2098131" y="966787"/>
                    <a:pt x="2119174" y="966787"/>
                  </a:cubicBezTo>
                  <a:lnTo>
                    <a:pt x="2374106" y="966787"/>
                  </a:lnTo>
                  <a:cubicBezTo>
                    <a:pt x="2395149" y="966787"/>
                    <a:pt x="2412207" y="949729"/>
                    <a:pt x="2412207" y="928686"/>
                  </a:cubicBezTo>
                  <a:lnTo>
                    <a:pt x="2412207" y="776288"/>
                  </a:lnTo>
                  <a:cubicBezTo>
                    <a:pt x="2412207" y="755245"/>
                    <a:pt x="2395149" y="738187"/>
                    <a:pt x="2374106" y="738187"/>
                  </a:cubicBezTo>
                  <a:close/>
                  <a:moveTo>
                    <a:pt x="2571750" y="0"/>
                  </a:moveTo>
                  <a:lnTo>
                    <a:pt x="2543175" y="2995612"/>
                  </a:lnTo>
                  <a:lnTo>
                    <a:pt x="395050" y="2401189"/>
                  </a:lnTo>
                  <a:lnTo>
                    <a:pt x="1766888" y="2767012"/>
                  </a:lnTo>
                  <a:lnTo>
                    <a:pt x="2466975" y="2305050"/>
                  </a:lnTo>
                  <a:lnTo>
                    <a:pt x="2466975" y="1576387"/>
                  </a:lnTo>
                  <a:lnTo>
                    <a:pt x="1981200" y="1504950"/>
                  </a:lnTo>
                  <a:lnTo>
                    <a:pt x="1238250" y="1666875"/>
                  </a:lnTo>
                  <a:lnTo>
                    <a:pt x="52388" y="1924050"/>
                  </a:lnTo>
                  <a:lnTo>
                    <a:pt x="52388" y="2306368"/>
                  </a:lnTo>
                  <a:lnTo>
                    <a:pt x="47625" y="2305050"/>
                  </a:lnTo>
                  <a:lnTo>
                    <a:pt x="0" y="157162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FA50A83-C891-D25B-D2B9-D67E6AC53804}"/>
                </a:ext>
              </a:extLst>
            </p:cNvPr>
            <p:cNvSpPr/>
            <p:nvPr/>
          </p:nvSpPr>
          <p:spPr>
            <a:xfrm>
              <a:off x="5724525" y="1362075"/>
              <a:ext cx="5529263" cy="3757613"/>
            </a:xfrm>
            <a:custGeom>
              <a:avLst/>
              <a:gdLst>
                <a:gd name="connsiteX0" fmla="*/ 4763 w 5529263"/>
                <a:gd name="connsiteY0" fmla="*/ 0 h 3757613"/>
                <a:gd name="connsiteX1" fmla="*/ 5529263 w 5529263"/>
                <a:gd name="connsiteY1" fmla="*/ 0 h 3757613"/>
                <a:gd name="connsiteX2" fmla="*/ 5527675 w 5529263"/>
                <a:gd name="connsiteY2" fmla="*/ 44465 h 3757613"/>
                <a:gd name="connsiteX3" fmla="*/ 5527675 w 5529263"/>
                <a:gd name="connsiteY3" fmla="*/ 3756025 h 3757613"/>
                <a:gd name="connsiteX4" fmla="*/ 5235575 w 5529263"/>
                <a:gd name="connsiteY4" fmla="*/ 3756025 h 3757613"/>
                <a:gd name="connsiteX5" fmla="*/ 5417958 w 5529263"/>
                <a:gd name="connsiteY5" fmla="*/ 39194 h 3757613"/>
                <a:gd name="connsiteX6" fmla="*/ 2824163 w 5529263"/>
                <a:gd name="connsiteY6" fmla="*/ 290513 h 3757613"/>
                <a:gd name="connsiteX7" fmla="*/ 104775 w 5529263"/>
                <a:gd name="connsiteY7" fmla="*/ 500063 h 3757613"/>
                <a:gd name="connsiteX8" fmla="*/ 179691 w 5529263"/>
                <a:gd name="connsiteY8" fmla="*/ 2864600 h 3757613"/>
                <a:gd name="connsiteX9" fmla="*/ 3328988 w 5529263"/>
                <a:gd name="connsiteY9" fmla="*/ 3757613 h 3757613"/>
                <a:gd name="connsiteX10" fmla="*/ 0 w 5529263"/>
                <a:gd name="connsiteY10" fmla="*/ 3757613 h 3757613"/>
                <a:gd name="connsiteX11" fmla="*/ 0 w 5529263"/>
                <a:gd name="connsiteY11" fmla="*/ 2871788 h 3757613"/>
                <a:gd name="connsiteX12" fmla="*/ 4763 w 5529263"/>
                <a:gd name="connsiteY12" fmla="*/ 2871524 h 3757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29263" h="3757613">
                  <a:moveTo>
                    <a:pt x="4763" y="0"/>
                  </a:moveTo>
                  <a:lnTo>
                    <a:pt x="5529263" y="0"/>
                  </a:lnTo>
                  <a:lnTo>
                    <a:pt x="5527675" y="44465"/>
                  </a:lnTo>
                  <a:lnTo>
                    <a:pt x="5527675" y="3756025"/>
                  </a:lnTo>
                  <a:lnTo>
                    <a:pt x="5235575" y="3756025"/>
                  </a:lnTo>
                  <a:lnTo>
                    <a:pt x="5417958" y="39194"/>
                  </a:lnTo>
                  <a:lnTo>
                    <a:pt x="2824163" y="290513"/>
                  </a:lnTo>
                  <a:lnTo>
                    <a:pt x="104775" y="500063"/>
                  </a:lnTo>
                  <a:lnTo>
                    <a:pt x="179691" y="2864600"/>
                  </a:lnTo>
                  <a:lnTo>
                    <a:pt x="3328988" y="3757613"/>
                  </a:lnTo>
                  <a:lnTo>
                    <a:pt x="0" y="3757613"/>
                  </a:lnTo>
                  <a:lnTo>
                    <a:pt x="0" y="2871788"/>
                  </a:lnTo>
                  <a:lnTo>
                    <a:pt x="4763" y="2871524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48BA97-C851-36B5-75B6-D5BCC0B33823}"/>
                </a:ext>
              </a:extLst>
            </p:cNvPr>
            <p:cNvSpPr/>
            <p:nvPr/>
          </p:nvSpPr>
          <p:spPr>
            <a:xfrm>
              <a:off x="8705850" y="1685925"/>
              <a:ext cx="2286000" cy="3433763"/>
            </a:xfrm>
            <a:custGeom>
              <a:avLst/>
              <a:gdLst>
                <a:gd name="connsiteX0" fmla="*/ 2286000 w 2286000"/>
                <a:gd name="connsiteY0" fmla="*/ 0 h 3433763"/>
                <a:gd name="connsiteX1" fmla="*/ 2164864 w 2286000"/>
                <a:gd name="connsiteY1" fmla="*/ 2568788 h 3433763"/>
                <a:gd name="connsiteX2" fmla="*/ 1395412 w 2286000"/>
                <a:gd name="connsiteY2" fmla="*/ 2443163 h 3433763"/>
                <a:gd name="connsiteX3" fmla="*/ 1419224 w 2286000"/>
                <a:gd name="connsiteY3" fmla="*/ 2009775 h 3433763"/>
                <a:gd name="connsiteX4" fmla="*/ 1590674 w 2286000"/>
                <a:gd name="connsiteY4" fmla="*/ 2047875 h 3433763"/>
                <a:gd name="connsiteX5" fmla="*/ 1757362 w 2286000"/>
                <a:gd name="connsiteY5" fmla="*/ 1905000 h 3433763"/>
                <a:gd name="connsiteX6" fmla="*/ 1733549 w 2286000"/>
                <a:gd name="connsiteY6" fmla="*/ 1843088 h 3433763"/>
                <a:gd name="connsiteX7" fmla="*/ 1743074 w 2286000"/>
                <a:gd name="connsiteY7" fmla="*/ 1576388 h 3433763"/>
                <a:gd name="connsiteX8" fmla="*/ 1795462 w 2286000"/>
                <a:gd name="connsiteY8" fmla="*/ 1562100 h 3433763"/>
                <a:gd name="connsiteX9" fmla="*/ 1804987 w 2286000"/>
                <a:gd name="connsiteY9" fmla="*/ 1524000 h 3433763"/>
                <a:gd name="connsiteX10" fmla="*/ 1733549 w 2286000"/>
                <a:gd name="connsiteY10" fmla="*/ 1519238 h 3433763"/>
                <a:gd name="connsiteX11" fmla="*/ 1733549 w 2286000"/>
                <a:gd name="connsiteY11" fmla="*/ 1300163 h 3433763"/>
                <a:gd name="connsiteX12" fmla="*/ 1719262 w 2286000"/>
                <a:gd name="connsiteY12" fmla="*/ 1185863 h 3433763"/>
                <a:gd name="connsiteX13" fmla="*/ 1614487 w 2286000"/>
                <a:gd name="connsiteY13" fmla="*/ 1185863 h 3433763"/>
                <a:gd name="connsiteX14" fmla="*/ 1616868 w 2286000"/>
                <a:gd name="connsiteY14" fmla="*/ 750094 h 3433763"/>
                <a:gd name="connsiteX15" fmla="*/ 1538288 w 2286000"/>
                <a:gd name="connsiteY15" fmla="*/ 747713 h 3433763"/>
                <a:gd name="connsiteX16" fmla="*/ 1538288 w 2286000"/>
                <a:gd name="connsiteY16" fmla="*/ 862013 h 3433763"/>
                <a:gd name="connsiteX17" fmla="*/ 1438275 w 2286000"/>
                <a:gd name="connsiteY17" fmla="*/ 864395 h 3433763"/>
                <a:gd name="connsiteX18" fmla="*/ 1412080 w 2286000"/>
                <a:gd name="connsiteY18" fmla="*/ 750094 h 3433763"/>
                <a:gd name="connsiteX19" fmla="*/ 1150144 w 2286000"/>
                <a:gd name="connsiteY19" fmla="*/ 754857 h 3433763"/>
                <a:gd name="connsiteX20" fmla="*/ 1162049 w 2286000"/>
                <a:gd name="connsiteY20" fmla="*/ 252413 h 3433763"/>
                <a:gd name="connsiteX21" fmla="*/ 919162 w 2286000"/>
                <a:gd name="connsiteY21" fmla="*/ 252413 h 3433763"/>
                <a:gd name="connsiteX22" fmla="*/ 919162 w 2286000"/>
                <a:gd name="connsiteY22" fmla="*/ 726282 h 3433763"/>
                <a:gd name="connsiteX23" fmla="*/ 850106 w 2286000"/>
                <a:gd name="connsiteY23" fmla="*/ 719138 h 3433763"/>
                <a:gd name="connsiteX24" fmla="*/ 809624 w 2286000"/>
                <a:gd name="connsiteY24" fmla="*/ 1971675 h 3433763"/>
                <a:gd name="connsiteX25" fmla="*/ 1004887 w 2286000"/>
                <a:gd name="connsiteY25" fmla="*/ 1990725 h 3433763"/>
                <a:gd name="connsiteX26" fmla="*/ 1004887 w 2286000"/>
                <a:gd name="connsiteY26" fmla="*/ 2138363 h 3433763"/>
                <a:gd name="connsiteX27" fmla="*/ 1062037 w 2286000"/>
                <a:gd name="connsiteY27" fmla="*/ 2138363 h 3433763"/>
                <a:gd name="connsiteX28" fmla="*/ 1062037 w 2286000"/>
                <a:gd name="connsiteY28" fmla="*/ 2338388 h 3433763"/>
                <a:gd name="connsiteX29" fmla="*/ 1095374 w 2286000"/>
                <a:gd name="connsiteY29" fmla="*/ 2338388 h 3433763"/>
                <a:gd name="connsiteX30" fmla="*/ 550068 w 2286000"/>
                <a:gd name="connsiteY30" fmla="*/ 2795588 h 3433763"/>
                <a:gd name="connsiteX31" fmla="*/ 2138434 w 2286000"/>
                <a:gd name="connsiteY31" fmla="*/ 3129260 h 3433763"/>
                <a:gd name="connsiteX32" fmla="*/ 2124075 w 2286000"/>
                <a:gd name="connsiteY32" fmla="*/ 3433763 h 3433763"/>
                <a:gd name="connsiteX33" fmla="*/ 895350 w 2286000"/>
                <a:gd name="connsiteY33" fmla="*/ 3419475 h 3433763"/>
                <a:gd name="connsiteX34" fmla="*/ 0 w 2286000"/>
                <a:gd name="connsiteY34" fmla="*/ 3171825 h 3433763"/>
                <a:gd name="connsiteX35" fmla="*/ 23813 w 2286000"/>
                <a:gd name="connsiteY35" fmla="*/ 157163 h 3433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286000" h="3433763">
                  <a:moveTo>
                    <a:pt x="2286000" y="0"/>
                  </a:moveTo>
                  <a:lnTo>
                    <a:pt x="2164864" y="2568788"/>
                  </a:lnTo>
                  <a:lnTo>
                    <a:pt x="1395412" y="2443163"/>
                  </a:lnTo>
                  <a:lnTo>
                    <a:pt x="1419224" y="2009775"/>
                  </a:lnTo>
                  <a:lnTo>
                    <a:pt x="1590674" y="2047875"/>
                  </a:lnTo>
                  <a:lnTo>
                    <a:pt x="1757362" y="1905000"/>
                  </a:lnTo>
                  <a:lnTo>
                    <a:pt x="1733549" y="1843088"/>
                  </a:lnTo>
                  <a:lnTo>
                    <a:pt x="1743074" y="1576388"/>
                  </a:lnTo>
                  <a:lnTo>
                    <a:pt x="1795462" y="1562100"/>
                  </a:lnTo>
                  <a:lnTo>
                    <a:pt x="1804987" y="1524000"/>
                  </a:lnTo>
                  <a:lnTo>
                    <a:pt x="1733549" y="1519238"/>
                  </a:lnTo>
                  <a:lnTo>
                    <a:pt x="1733549" y="1300163"/>
                  </a:lnTo>
                  <a:lnTo>
                    <a:pt x="1719262" y="1185863"/>
                  </a:lnTo>
                  <a:lnTo>
                    <a:pt x="1614487" y="1185863"/>
                  </a:lnTo>
                  <a:cubicBezTo>
                    <a:pt x="1615281" y="1040607"/>
                    <a:pt x="1616074" y="895350"/>
                    <a:pt x="1616868" y="750094"/>
                  </a:cubicBezTo>
                  <a:lnTo>
                    <a:pt x="1538288" y="747713"/>
                  </a:lnTo>
                  <a:lnTo>
                    <a:pt x="1538288" y="862013"/>
                  </a:lnTo>
                  <a:lnTo>
                    <a:pt x="1438275" y="864395"/>
                  </a:lnTo>
                  <a:lnTo>
                    <a:pt x="1412080" y="750094"/>
                  </a:lnTo>
                  <a:lnTo>
                    <a:pt x="1150144" y="754857"/>
                  </a:lnTo>
                  <a:lnTo>
                    <a:pt x="1162049" y="252413"/>
                  </a:lnTo>
                  <a:lnTo>
                    <a:pt x="919162" y="252413"/>
                  </a:lnTo>
                  <a:lnTo>
                    <a:pt x="919162" y="726282"/>
                  </a:lnTo>
                  <a:lnTo>
                    <a:pt x="850106" y="719138"/>
                  </a:lnTo>
                  <a:lnTo>
                    <a:pt x="809624" y="1971675"/>
                  </a:lnTo>
                  <a:lnTo>
                    <a:pt x="1004887" y="1990725"/>
                  </a:lnTo>
                  <a:lnTo>
                    <a:pt x="1004887" y="2138363"/>
                  </a:lnTo>
                  <a:lnTo>
                    <a:pt x="1062037" y="2138363"/>
                  </a:lnTo>
                  <a:lnTo>
                    <a:pt x="1062037" y="2338388"/>
                  </a:lnTo>
                  <a:lnTo>
                    <a:pt x="1095374" y="2338388"/>
                  </a:lnTo>
                  <a:lnTo>
                    <a:pt x="550068" y="2795588"/>
                  </a:lnTo>
                  <a:lnTo>
                    <a:pt x="2138434" y="3129260"/>
                  </a:lnTo>
                  <a:lnTo>
                    <a:pt x="2124075" y="3433763"/>
                  </a:lnTo>
                  <a:lnTo>
                    <a:pt x="895350" y="3419475"/>
                  </a:lnTo>
                  <a:lnTo>
                    <a:pt x="0" y="3171825"/>
                  </a:lnTo>
                  <a:lnTo>
                    <a:pt x="23813" y="157163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8C705ED-C07D-C97C-EC19-DDC8119167AC}"/>
              </a:ext>
            </a:extLst>
          </p:cNvPr>
          <p:cNvSpPr/>
          <p:nvPr/>
        </p:nvSpPr>
        <p:spPr>
          <a:xfrm>
            <a:off x="3663854" y="4121586"/>
            <a:ext cx="1397794" cy="469106"/>
          </a:xfrm>
          <a:custGeom>
            <a:avLst/>
            <a:gdLst>
              <a:gd name="connsiteX0" fmla="*/ 778669 w 1397794"/>
              <a:gd name="connsiteY0" fmla="*/ 64294 h 469106"/>
              <a:gd name="connsiteX1" fmla="*/ 509588 w 1397794"/>
              <a:gd name="connsiteY1" fmla="*/ 0 h 469106"/>
              <a:gd name="connsiteX2" fmla="*/ 0 w 1397794"/>
              <a:gd name="connsiteY2" fmla="*/ 138112 h 469106"/>
              <a:gd name="connsiteX3" fmla="*/ 673894 w 1397794"/>
              <a:gd name="connsiteY3" fmla="*/ 307181 h 469106"/>
              <a:gd name="connsiteX4" fmla="*/ 461963 w 1397794"/>
              <a:gd name="connsiteY4" fmla="*/ 361950 h 469106"/>
              <a:gd name="connsiteX5" fmla="*/ 888206 w 1397794"/>
              <a:gd name="connsiteY5" fmla="*/ 469106 h 469106"/>
              <a:gd name="connsiteX6" fmla="*/ 1069181 w 1397794"/>
              <a:gd name="connsiteY6" fmla="*/ 378619 h 469106"/>
              <a:gd name="connsiteX7" fmla="*/ 1178719 w 1397794"/>
              <a:gd name="connsiteY7" fmla="*/ 442912 h 469106"/>
              <a:gd name="connsiteX8" fmla="*/ 1397794 w 1397794"/>
              <a:gd name="connsiteY8" fmla="*/ 330994 h 469106"/>
              <a:gd name="connsiteX0" fmla="*/ 1254919 w 1397794"/>
              <a:gd name="connsiteY0" fmla="*/ 23813 h 469106"/>
              <a:gd name="connsiteX1" fmla="*/ 509588 w 1397794"/>
              <a:gd name="connsiteY1" fmla="*/ 0 h 469106"/>
              <a:gd name="connsiteX2" fmla="*/ 0 w 1397794"/>
              <a:gd name="connsiteY2" fmla="*/ 138112 h 469106"/>
              <a:gd name="connsiteX3" fmla="*/ 673894 w 1397794"/>
              <a:gd name="connsiteY3" fmla="*/ 307181 h 469106"/>
              <a:gd name="connsiteX4" fmla="*/ 461963 w 1397794"/>
              <a:gd name="connsiteY4" fmla="*/ 361950 h 469106"/>
              <a:gd name="connsiteX5" fmla="*/ 888206 w 1397794"/>
              <a:gd name="connsiteY5" fmla="*/ 469106 h 469106"/>
              <a:gd name="connsiteX6" fmla="*/ 1069181 w 1397794"/>
              <a:gd name="connsiteY6" fmla="*/ 378619 h 469106"/>
              <a:gd name="connsiteX7" fmla="*/ 1178719 w 1397794"/>
              <a:gd name="connsiteY7" fmla="*/ 442912 h 469106"/>
              <a:gd name="connsiteX8" fmla="*/ 1397794 w 1397794"/>
              <a:gd name="connsiteY8" fmla="*/ 330994 h 469106"/>
              <a:gd name="connsiteX0" fmla="*/ 1254919 w 1397794"/>
              <a:gd name="connsiteY0" fmla="*/ 23813 h 469106"/>
              <a:gd name="connsiteX1" fmla="*/ 935831 w 1397794"/>
              <a:gd name="connsiteY1" fmla="*/ 7144 h 469106"/>
              <a:gd name="connsiteX2" fmla="*/ 509588 w 1397794"/>
              <a:gd name="connsiteY2" fmla="*/ 0 h 469106"/>
              <a:gd name="connsiteX3" fmla="*/ 0 w 1397794"/>
              <a:gd name="connsiteY3" fmla="*/ 138112 h 469106"/>
              <a:gd name="connsiteX4" fmla="*/ 673894 w 1397794"/>
              <a:gd name="connsiteY4" fmla="*/ 307181 h 469106"/>
              <a:gd name="connsiteX5" fmla="*/ 461963 w 1397794"/>
              <a:gd name="connsiteY5" fmla="*/ 361950 h 469106"/>
              <a:gd name="connsiteX6" fmla="*/ 888206 w 1397794"/>
              <a:gd name="connsiteY6" fmla="*/ 469106 h 469106"/>
              <a:gd name="connsiteX7" fmla="*/ 1069181 w 1397794"/>
              <a:gd name="connsiteY7" fmla="*/ 378619 h 469106"/>
              <a:gd name="connsiteX8" fmla="*/ 1178719 w 1397794"/>
              <a:gd name="connsiteY8" fmla="*/ 442912 h 469106"/>
              <a:gd name="connsiteX9" fmla="*/ 1397794 w 1397794"/>
              <a:gd name="connsiteY9" fmla="*/ 330994 h 469106"/>
              <a:gd name="connsiteX0" fmla="*/ 1254919 w 1397794"/>
              <a:gd name="connsiteY0" fmla="*/ 23813 h 469106"/>
              <a:gd name="connsiteX1" fmla="*/ 1035843 w 1397794"/>
              <a:gd name="connsiteY1" fmla="*/ 109538 h 469106"/>
              <a:gd name="connsiteX2" fmla="*/ 509588 w 1397794"/>
              <a:gd name="connsiteY2" fmla="*/ 0 h 469106"/>
              <a:gd name="connsiteX3" fmla="*/ 0 w 1397794"/>
              <a:gd name="connsiteY3" fmla="*/ 138112 h 469106"/>
              <a:gd name="connsiteX4" fmla="*/ 673894 w 1397794"/>
              <a:gd name="connsiteY4" fmla="*/ 307181 h 469106"/>
              <a:gd name="connsiteX5" fmla="*/ 461963 w 1397794"/>
              <a:gd name="connsiteY5" fmla="*/ 361950 h 469106"/>
              <a:gd name="connsiteX6" fmla="*/ 888206 w 1397794"/>
              <a:gd name="connsiteY6" fmla="*/ 469106 h 469106"/>
              <a:gd name="connsiteX7" fmla="*/ 1069181 w 1397794"/>
              <a:gd name="connsiteY7" fmla="*/ 378619 h 469106"/>
              <a:gd name="connsiteX8" fmla="*/ 1178719 w 1397794"/>
              <a:gd name="connsiteY8" fmla="*/ 442912 h 469106"/>
              <a:gd name="connsiteX9" fmla="*/ 1397794 w 1397794"/>
              <a:gd name="connsiteY9" fmla="*/ 330994 h 46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97794" h="469106">
                <a:moveTo>
                  <a:pt x="1254919" y="23813"/>
                </a:moveTo>
                <a:lnTo>
                  <a:pt x="1035843" y="109538"/>
                </a:lnTo>
                <a:lnTo>
                  <a:pt x="509588" y="0"/>
                </a:lnTo>
                <a:lnTo>
                  <a:pt x="0" y="138112"/>
                </a:lnTo>
                <a:lnTo>
                  <a:pt x="673894" y="307181"/>
                </a:lnTo>
                <a:lnTo>
                  <a:pt x="461963" y="361950"/>
                </a:lnTo>
                <a:lnTo>
                  <a:pt x="888206" y="469106"/>
                </a:lnTo>
                <a:lnTo>
                  <a:pt x="1069181" y="378619"/>
                </a:lnTo>
                <a:lnTo>
                  <a:pt x="1178719" y="442912"/>
                </a:lnTo>
                <a:lnTo>
                  <a:pt x="1397794" y="330994"/>
                </a:lnTo>
              </a:path>
            </a:pathLst>
          </a:custGeom>
          <a:noFill/>
          <a:ln w="6350">
            <a:solidFill>
              <a:schemeClr val="accent2">
                <a:alpha val="5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58B998F-D513-109C-B7B7-87746193F2DC}"/>
              </a:ext>
            </a:extLst>
          </p:cNvPr>
          <p:cNvCxnSpPr/>
          <p:nvPr/>
        </p:nvCxnSpPr>
        <p:spPr>
          <a:xfrm flipV="1">
            <a:off x="5464079" y="3976330"/>
            <a:ext cx="661988" cy="290512"/>
          </a:xfrm>
          <a:prstGeom prst="line">
            <a:avLst/>
          </a:prstGeom>
          <a:ln w="25400">
            <a:solidFill>
              <a:schemeClr val="accent2">
                <a:alpha val="5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2C0ED79-7BA0-CA5A-99E7-A1827257AB58}"/>
              </a:ext>
            </a:extLst>
          </p:cNvPr>
          <p:cNvSpPr/>
          <p:nvPr/>
        </p:nvSpPr>
        <p:spPr>
          <a:xfrm>
            <a:off x="5416453" y="2754747"/>
            <a:ext cx="1857376" cy="1471613"/>
          </a:xfrm>
          <a:custGeom>
            <a:avLst/>
            <a:gdLst>
              <a:gd name="connsiteX0" fmla="*/ 723900 w 1881188"/>
              <a:gd name="connsiteY0" fmla="*/ 152400 h 1478756"/>
              <a:gd name="connsiteX1" fmla="*/ 0 w 1881188"/>
              <a:gd name="connsiteY1" fmla="*/ 204788 h 1478756"/>
              <a:gd name="connsiteX2" fmla="*/ 1816894 w 1881188"/>
              <a:gd name="connsiteY2" fmla="*/ 233363 h 1478756"/>
              <a:gd name="connsiteX3" fmla="*/ 1771650 w 1881188"/>
              <a:gd name="connsiteY3" fmla="*/ 2381 h 1478756"/>
              <a:gd name="connsiteX4" fmla="*/ 1881188 w 1881188"/>
              <a:gd name="connsiteY4" fmla="*/ 0 h 1478756"/>
              <a:gd name="connsiteX5" fmla="*/ 1852613 w 1881188"/>
              <a:gd name="connsiteY5" fmla="*/ 1478756 h 1478756"/>
              <a:gd name="connsiteX0" fmla="*/ 723900 w 1881188"/>
              <a:gd name="connsiteY0" fmla="*/ 152400 h 1478756"/>
              <a:gd name="connsiteX1" fmla="*/ 0 w 1881188"/>
              <a:gd name="connsiteY1" fmla="*/ 204788 h 1478756"/>
              <a:gd name="connsiteX2" fmla="*/ 1785938 w 1881188"/>
              <a:gd name="connsiteY2" fmla="*/ 233363 h 1478756"/>
              <a:gd name="connsiteX3" fmla="*/ 1771650 w 1881188"/>
              <a:gd name="connsiteY3" fmla="*/ 2381 h 1478756"/>
              <a:gd name="connsiteX4" fmla="*/ 1881188 w 1881188"/>
              <a:gd name="connsiteY4" fmla="*/ 0 h 1478756"/>
              <a:gd name="connsiteX5" fmla="*/ 1852613 w 1881188"/>
              <a:gd name="connsiteY5" fmla="*/ 1478756 h 1478756"/>
              <a:gd name="connsiteX0" fmla="*/ 723900 w 1881188"/>
              <a:gd name="connsiteY0" fmla="*/ 152400 h 1478756"/>
              <a:gd name="connsiteX1" fmla="*/ 0 w 1881188"/>
              <a:gd name="connsiteY1" fmla="*/ 204788 h 1478756"/>
              <a:gd name="connsiteX2" fmla="*/ 1769269 w 1881188"/>
              <a:gd name="connsiteY2" fmla="*/ 226220 h 1478756"/>
              <a:gd name="connsiteX3" fmla="*/ 1771650 w 1881188"/>
              <a:gd name="connsiteY3" fmla="*/ 2381 h 1478756"/>
              <a:gd name="connsiteX4" fmla="*/ 1881188 w 1881188"/>
              <a:gd name="connsiteY4" fmla="*/ 0 h 1478756"/>
              <a:gd name="connsiteX5" fmla="*/ 1852613 w 1881188"/>
              <a:gd name="connsiteY5" fmla="*/ 1478756 h 1478756"/>
              <a:gd name="connsiteX0" fmla="*/ 723900 w 1864519"/>
              <a:gd name="connsiteY0" fmla="*/ 150019 h 1476375"/>
              <a:gd name="connsiteX1" fmla="*/ 0 w 1864519"/>
              <a:gd name="connsiteY1" fmla="*/ 202407 h 1476375"/>
              <a:gd name="connsiteX2" fmla="*/ 1769269 w 1864519"/>
              <a:gd name="connsiteY2" fmla="*/ 223839 h 1476375"/>
              <a:gd name="connsiteX3" fmla="*/ 1771650 w 1864519"/>
              <a:gd name="connsiteY3" fmla="*/ 0 h 1476375"/>
              <a:gd name="connsiteX4" fmla="*/ 1864519 w 1864519"/>
              <a:gd name="connsiteY4" fmla="*/ 11906 h 1476375"/>
              <a:gd name="connsiteX5" fmla="*/ 1852613 w 1864519"/>
              <a:gd name="connsiteY5" fmla="*/ 1476375 h 1476375"/>
              <a:gd name="connsiteX0" fmla="*/ 723900 w 1866901"/>
              <a:gd name="connsiteY0" fmla="*/ 150019 h 1476375"/>
              <a:gd name="connsiteX1" fmla="*/ 0 w 1866901"/>
              <a:gd name="connsiteY1" fmla="*/ 202407 h 1476375"/>
              <a:gd name="connsiteX2" fmla="*/ 1769269 w 1866901"/>
              <a:gd name="connsiteY2" fmla="*/ 223839 h 1476375"/>
              <a:gd name="connsiteX3" fmla="*/ 1771650 w 1866901"/>
              <a:gd name="connsiteY3" fmla="*/ 0 h 1476375"/>
              <a:gd name="connsiteX4" fmla="*/ 1866901 w 1866901"/>
              <a:gd name="connsiteY4" fmla="*/ 2381 h 1476375"/>
              <a:gd name="connsiteX5" fmla="*/ 1852613 w 1866901"/>
              <a:gd name="connsiteY5" fmla="*/ 1476375 h 1476375"/>
              <a:gd name="connsiteX0" fmla="*/ 723900 w 1866901"/>
              <a:gd name="connsiteY0" fmla="*/ 150019 h 1464469"/>
              <a:gd name="connsiteX1" fmla="*/ 0 w 1866901"/>
              <a:gd name="connsiteY1" fmla="*/ 202407 h 1464469"/>
              <a:gd name="connsiteX2" fmla="*/ 1769269 w 1866901"/>
              <a:gd name="connsiteY2" fmla="*/ 223839 h 1464469"/>
              <a:gd name="connsiteX3" fmla="*/ 1771650 w 1866901"/>
              <a:gd name="connsiteY3" fmla="*/ 0 h 1464469"/>
              <a:gd name="connsiteX4" fmla="*/ 1866901 w 1866901"/>
              <a:gd name="connsiteY4" fmla="*/ 2381 h 1464469"/>
              <a:gd name="connsiteX5" fmla="*/ 1821657 w 1866901"/>
              <a:gd name="connsiteY5" fmla="*/ 1464469 h 1464469"/>
              <a:gd name="connsiteX0" fmla="*/ 723900 w 1857376"/>
              <a:gd name="connsiteY0" fmla="*/ 150019 h 1464469"/>
              <a:gd name="connsiteX1" fmla="*/ 0 w 1857376"/>
              <a:gd name="connsiteY1" fmla="*/ 202407 h 1464469"/>
              <a:gd name="connsiteX2" fmla="*/ 1769269 w 1857376"/>
              <a:gd name="connsiteY2" fmla="*/ 223839 h 1464469"/>
              <a:gd name="connsiteX3" fmla="*/ 1771650 w 1857376"/>
              <a:gd name="connsiteY3" fmla="*/ 0 h 1464469"/>
              <a:gd name="connsiteX4" fmla="*/ 1857376 w 1857376"/>
              <a:gd name="connsiteY4" fmla="*/ 2381 h 1464469"/>
              <a:gd name="connsiteX5" fmla="*/ 1821657 w 1857376"/>
              <a:gd name="connsiteY5" fmla="*/ 1464469 h 1464469"/>
              <a:gd name="connsiteX0" fmla="*/ 723900 w 1857376"/>
              <a:gd name="connsiteY0" fmla="*/ 150019 h 1471613"/>
              <a:gd name="connsiteX1" fmla="*/ 0 w 1857376"/>
              <a:gd name="connsiteY1" fmla="*/ 202407 h 1471613"/>
              <a:gd name="connsiteX2" fmla="*/ 1769269 w 1857376"/>
              <a:gd name="connsiteY2" fmla="*/ 223839 h 1471613"/>
              <a:gd name="connsiteX3" fmla="*/ 1771650 w 1857376"/>
              <a:gd name="connsiteY3" fmla="*/ 0 h 1471613"/>
              <a:gd name="connsiteX4" fmla="*/ 1857376 w 1857376"/>
              <a:gd name="connsiteY4" fmla="*/ 2381 h 1471613"/>
              <a:gd name="connsiteX5" fmla="*/ 1831182 w 1857376"/>
              <a:gd name="connsiteY5" fmla="*/ 1471613 h 1471613"/>
              <a:gd name="connsiteX0" fmla="*/ 723900 w 1857376"/>
              <a:gd name="connsiteY0" fmla="*/ 150019 h 1469232"/>
              <a:gd name="connsiteX1" fmla="*/ 0 w 1857376"/>
              <a:gd name="connsiteY1" fmla="*/ 202407 h 1469232"/>
              <a:gd name="connsiteX2" fmla="*/ 1769269 w 1857376"/>
              <a:gd name="connsiteY2" fmla="*/ 223839 h 1469232"/>
              <a:gd name="connsiteX3" fmla="*/ 1771650 w 1857376"/>
              <a:gd name="connsiteY3" fmla="*/ 0 h 1469232"/>
              <a:gd name="connsiteX4" fmla="*/ 1857376 w 1857376"/>
              <a:gd name="connsiteY4" fmla="*/ 2381 h 1469232"/>
              <a:gd name="connsiteX5" fmla="*/ 1826420 w 1857376"/>
              <a:gd name="connsiteY5" fmla="*/ 1469232 h 1469232"/>
              <a:gd name="connsiteX0" fmla="*/ 723900 w 1857376"/>
              <a:gd name="connsiteY0" fmla="*/ 150019 h 1609726"/>
              <a:gd name="connsiteX1" fmla="*/ 0 w 1857376"/>
              <a:gd name="connsiteY1" fmla="*/ 202407 h 1609726"/>
              <a:gd name="connsiteX2" fmla="*/ 1769269 w 1857376"/>
              <a:gd name="connsiteY2" fmla="*/ 223839 h 1609726"/>
              <a:gd name="connsiteX3" fmla="*/ 1771650 w 1857376"/>
              <a:gd name="connsiteY3" fmla="*/ 0 h 1609726"/>
              <a:gd name="connsiteX4" fmla="*/ 1857376 w 1857376"/>
              <a:gd name="connsiteY4" fmla="*/ 2381 h 1609726"/>
              <a:gd name="connsiteX5" fmla="*/ 1819277 w 1857376"/>
              <a:gd name="connsiteY5" fmla="*/ 1609726 h 1609726"/>
              <a:gd name="connsiteX0" fmla="*/ 723900 w 1857376"/>
              <a:gd name="connsiteY0" fmla="*/ 150019 h 1471613"/>
              <a:gd name="connsiteX1" fmla="*/ 0 w 1857376"/>
              <a:gd name="connsiteY1" fmla="*/ 202407 h 1471613"/>
              <a:gd name="connsiteX2" fmla="*/ 1769269 w 1857376"/>
              <a:gd name="connsiteY2" fmla="*/ 223839 h 1471613"/>
              <a:gd name="connsiteX3" fmla="*/ 1771650 w 1857376"/>
              <a:gd name="connsiteY3" fmla="*/ 0 h 1471613"/>
              <a:gd name="connsiteX4" fmla="*/ 1857376 w 1857376"/>
              <a:gd name="connsiteY4" fmla="*/ 2381 h 1471613"/>
              <a:gd name="connsiteX5" fmla="*/ 1824039 w 1857376"/>
              <a:gd name="connsiteY5" fmla="*/ 1471613 h 1471613"/>
              <a:gd name="connsiteX0" fmla="*/ 728662 w 1857376"/>
              <a:gd name="connsiteY0" fmla="*/ 1226344 h 1471613"/>
              <a:gd name="connsiteX1" fmla="*/ 0 w 1857376"/>
              <a:gd name="connsiteY1" fmla="*/ 202407 h 1471613"/>
              <a:gd name="connsiteX2" fmla="*/ 1769269 w 1857376"/>
              <a:gd name="connsiteY2" fmla="*/ 223839 h 1471613"/>
              <a:gd name="connsiteX3" fmla="*/ 1771650 w 1857376"/>
              <a:gd name="connsiteY3" fmla="*/ 0 h 1471613"/>
              <a:gd name="connsiteX4" fmla="*/ 1857376 w 1857376"/>
              <a:gd name="connsiteY4" fmla="*/ 2381 h 1471613"/>
              <a:gd name="connsiteX5" fmla="*/ 1824039 w 1857376"/>
              <a:gd name="connsiteY5" fmla="*/ 1471613 h 1471613"/>
              <a:gd name="connsiteX0" fmla="*/ 728662 w 1857376"/>
              <a:gd name="connsiteY0" fmla="*/ 1226344 h 1471613"/>
              <a:gd name="connsiteX1" fmla="*/ 319089 w 1857376"/>
              <a:gd name="connsiteY1" fmla="*/ 654845 h 1471613"/>
              <a:gd name="connsiteX2" fmla="*/ 0 w 1857376"/>
              <a:gd name="connsiteY2" fmla="*/ 202407 h 1471613"/>
              <a:gd name="connsiteX3" fmla="*/ 1769269 w 1857376"/>
              <a:gd name="connsiteY3" fmla="*/ 223839 h 1471613"/>
              <a:gd name="connsiteX4" fmla="*/ 1771650 w 1857376"/>
              <a:gd name="connsiteY4" fmla="*/ 0 h 1471613"/>
              <a:gd name="connsiteX5" fmla="*/ 1857376 w 1857376"/>
              <a:gd name="connsiteY5" fmla="*/ 2381 h 1471613"/>
              <a:gd name="connsiteX6" fmla="*/ 1824039 w 1857376"/>
              <a:gd name="connsiteY6" fmla="*/ 1471613 h 1471613"/>
              <a:gd name="connsiteX0" fmla="*/ 728662 w 1857376"/>
              <a:gd name="connsiteY0" fmla="*/ 1226344 h 1471613"/>
              <a:gd name="connsiteX1" fmla="*/ 726283 w 1857376"/>
              <a:gd name="connsiteY1" fmla="*/ 154783 h 1471613"/>
              <a:gd name="connsiteX2" fmla="*/ 0 w 1857376"/>
              <a:gd name="connsiteY2" fmla="*/ 202407 h 1471613"/>
              <a:gd name="connsiteX3" fmla="*/ 1769269 w 1857376"/>
              <a:gd name="connsiteY3" fmla="*/ 223839 h 1471613"/>
              <a:gd name="connsiteX4" fmla="*/ 1771650 w 1857376"/>
              <a:gd name="connsiteY4" fmla="*/ 0 h 1471613"/>
              <a:gd name="connsiteX5" fmla="*/ 1857376 w 1857376"/>
              <a:gd name="connsiteY5" fmla="*/ 2381 h 1471613"/>
              <a:gd name="connsiteX6" fmla="*/ 1824039 w 1857376"/>
              <a:gd name="connsiteY6" fmla="*/ 1471613 h 147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7376" h="1471613">
                <a:moveTo>
                  <a:pt x="728662" y="1226344"/>
                </a:moveTo>
                <a:lnTo>
                  <a:pt x="726283" y="154783"/>
                </a:lnTo>
                <a:lnTo>
                  <a:pt x="0" y="202407"/>
                </a:lnTo>
                <a:lnTo>
                  <a:pt x="1769269" y="223839"/>
                </a:lnTo>
                <a:cubicBezTo>
                  <a:pt x="1770063" y="149226"/>
                  <a:pt x="1770856" y="74613"/>
                  <a:pt x="1771650" y="0"/>
                </a:cubicBezTo>
                <a:lnTo>
                  <a:pt x="1857376" y="2381"/>
                </a:lnTo>
                <a:cubicBezTo>
                  <a:pt x="1853407" y="490537"/>
                  <a:pt x="1828008" y="983457"/>
                  <a:pt x="1824039" y="1471613"/>
                </a:cubicBezTo>
              </a:path>
            </a:pathLst>
          </a:custGeom>
          <a:noFill/>
          <a:ln w="25400">
            <a:solidFill>
              <a:schemeClr val="accent2">
                <a:alpha val="5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5A7363-F46A-2049-5387-BDFFEAFD5728}"/>
              </a:ext>
            </a:extLst>
          </p:cNvPr>
          <p:cNvSpPr txBox="1"/>
          <p:nvPr/>
        </p:nvSpPr>
        <p:spPr>
          <a:xfrm>
            <a:off x="6370859" y="1180624"/>
            <a:ext cx="1290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hnschrift" panose="020B0502040204020203" pitchFamily="34" charset="0"/>
              </a:rPr>
              <a:t>Workpiece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A29673-001B-70FC-6ABA-A5E22E0606EB}"/>
              </a:ext>
            </a:extLst>
          </p:cNvPr>
          <p:cNvSpPr/>
          <p:nvPr/>
        </p:nvSpPr>
        <p:spPr>
          <a:xfrm>
            <a:off x="2967021" y="1609367"/>
            <a:ext cx="5509199" cy="373642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C8AB418-017E-7469-AFC7-90C772106F8D}"/>
              </a:ext>
            </a:extLst>
          </p:cNvPr>
          <p:cNvSpPr/>
          <p:nvPr/>
        </p:nvSpPr>
        <p:spPr>
          <a:xfrm flipH="1">
            <a:off x="7519510" y="1390292"/>
            <a:ext cx="1213150" cy="3037691"/>
          </a:xfrm>
          <a:custGeom>
            <a:avLst/>
            <a:gdLst>
              <a:gd name="connsiteX0" fmla="*/ 0 w 1290917"/>
              <a:gd name="connsiteY0" fmla="*/ 0 h 2411506"/>
              <a:gd name="connsiteX1" fmla="*/ 502023 w 1290917"/>
              <a:gd name="connsiteY1" fmla="*/ 0 h 2411506"/>
              <a:gd name="connsiteX2" fmla="*/ 1290917 w 1290917"/>
              <a:gd name="connsiteY2" fmla="*/ 2411506 h 2411506"/>
              <a:gd name="connsiteX0" fmla="*/ 770517 w 788894"/>
              <a:gd name="connsiteY0" fmla="*/ 0 h 2417755"/>
              <a:gd name="connsiteX1" fmla="*/ 0 w 788894"/>
              <a:gd name="connsiteY1" fmla="*/ 6249 h 2417755"/>
              <a:gd name="connsiteX2" fmla="*/ 788894 w 788894"/>
              <a:gd name="connsiteY2" fmla="*/ 2417755 h 2417755"/>
              <a:gd name="connsiteX0" fmla="*/ 770517 w 788894"/>
              <a:gd name="connsiteY0" fmla="*/ 4165 h 2411506"/>
              <a:gd name="connsiteX1" fmla="*/ 0 w 788894"/>
              <a:gd name="connsiteY1" fmla="*/ 0 h 2411506"/>
              <a:gd name="connsiteX2" fmla="*/ 788894 w 788894"/>
              <a:gd name="connsiteY2" fmla="*/ 2411506 h 2411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8894" h="2411506">
                <a:moveTo>
                  <a:pt x="770517" y="4165"/>
                </a:moveTo>
                <a:lnTo>
                  <a:pt x="0" y="0"/>
                </a:lnTo>
                <a:lnTo>
                  <a:pt x="788894" y="2411506"/>
                </a:lnTo>
              </a:path>
            </a:pathLst>
          </a:custGeom>
          <a:noFill/>
          <a:ln>
            <a:solidFill>
              <a:schemeClr val="tx1"/>
            </a:solidFill>
            <a:tailEnd type="oval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C1A0920-FCCB-1FBD-0F04-04968B13BEC4}"/>
              </a:ext>
            </a:extLst>
          </p:cNvPr>
          <p:cNvSpPr/>
          <p:nvPr/>
        </p:nvSpPr>
        <p:spPr>
          <a:xfrm>
            <a:off x="0" y="0"/>
            <a:ext cx="12192000" cy="6180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4">
            <a:extLst>
              <a:ext uri="{FF2B5EF4-FFF2-40B4-BE49-F238E27FC236}">
                <a16:creationId xmlns:a16="http://schemas.microsoft.com/office/drawing/2014/main" id="{8BD7473B-D11C-107F-1540-7AA2BC168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840" y="81701"/>
            <a:ext cx="2223196" cy="50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NASA Insignia Color">
            <a:extLst>
              <a:ext uri="{FF2B5EF4-FFF2-40B4-BE49-F238E27FC236}">
                <a16:creationId xmlns:a16="http://schemas.microsoft.com/office/drawing/2014/main" id="{0A2D8A87-2060-216C-6E7B-5CD56ECE71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67"/>
          <a:stretch/>
        </p:blipFill>
        <p:spPr bwMode="auto">
          <a:xfrm>
            <a:off x="10816693" y="57572"/>
            <a:ext cx="635000" cy="53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>
            <a:extLst>
              <a:ext uri="{FF2B5EF4-FFF2-40B4-BE49-F238E27FC236}">
                <a16:creationId xmlns:a16="http://schemas.microsoft.com/office/drawing/2014/main" id="{0854AEE3-5AB8-D2BB-DAB2-4F80FC856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3350" y="75352"/>
            <a:ext cx="359834" cy="50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85477D7-560D-4B9E-B472-C9D641924FD0}"/>
              </a:ext>
            </a:extLst>
          </p:cNvPr>
          <p:cNvSpPr txBox="1"/>
          <p:nvPr/>
        </p:nvSpPr>
        <p:spPr>
          <a:xfrm>
            <a:off x="321733" y="880534"/>
            <a:ext cx="345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Bahnschrift" panose="020B0502040204020203" pitchFamily="34" charset="0"/>
              </a:rPr>
              <a:t>Equipment: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02F75C3-AD6A-F8CA-36DD-44D8490AFE5E}"/>
              </a:ext>
            </a:extLst>
          </p:cNvPr>
          <p:cNvCxnSpPr>
            <a:cxnSpLocks/>
          </p:cNvCxnSpPr>
          <p:nvPr/>
        </p:nvCxnSpPr>
        <p:spPr>
          <a:xfrm flipH="1" flipV="1">
            <a:off x="7988263" y="4693608"/>
            <a:ext cx="944880" cy="225910"/>
          </a:xfrm>
          <a:prstGeom prst="line">
            <a:avLst/>
          </a:prstGeom>
          <a:ln cap="rnd">
            <a:solidFill>
              <a:schemeClr val="tx1"/>
            </a:solidFill>
            <a:headEnd type="none"/>
            <a:tailEnd type="oval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E7E563DE-CDA7-0DCA-9230-D512C457D56E}"/>
              </a:ext>
            </a:extLst>
          </p:cNvPr>
          <p:cNvSpPr/>
          <p:nvPr/>
        </p:nvSpPr>
        <p:spPr>
          <a:xfrm>
            <a:off x="5583766" y="6561666"/>
            <a:ext cx="1024467" cy="296333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Slide Number Placeholder 6">
            <a:extLst>
              <a:ext uri="{FF2B5EF4-FFF2-40B4-BE49-F238E27FC236}">
                <a16:creationId xmlns:a16="http://schemas.microsoft.com/office/drawing/2014/main" id="{3441185E-8986-7F97-845E-B5BE58C27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97185" y="6567378"/>
            <a:ext cx="397627" cy="365125"/>
          </a:xfrm>
        </p:spPr>
        <p:txBody>
          <a:bodyPr/>
          <a:lstStyle/>
          <a:p>
            <a:pPr algn="ctr"/>
            <a:fld id="{10DB2CD3-D409-4C67-8B0E-7540EE4D0E31}" type="slidenum">
              <a:rPr lang="en-US" smtClean="0">
                <a:solidFill>
                  <a:schemeClr val="bg1"/>
                </a:solidFill>
              </a:rPr>
              <a:pPr algn="ctr"/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A260401-C7BC-D827-4668-ADA4648DE24F}"/>
              </a:ext>
            </a:extLst>
          </p:cNvPr>
          <p:cNvSpPr txBox="1"/>
          <p:nvPr/>
        </p:nvSpPr>
        <p:spPr>
          <a:xfrm>
            <a:off x="8835687" y="4672503"/>
            <a:ext cx="1465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hnschrift" panose="020B0502040204020203" pitchFamily="34" charset="0"/>
              </a:rPr>
              <a:t>Translation Stage, Moves in </a:t>
            </a:r>
            <a:r>
              <a:rPr lang="en-US" dirty="0" err="1">
                <a:latin typeface="Bahnschrift" panose="020B0502040204020203" pitchFamily="34" charset="0"/>
              </a:rPr>
              <a:t>xy</a:t>
            </a:r>
            <a:r>
              <a:rPr lang="en-US" dirty="0">
                <a:latin typeface="Bahnschrift" panose="020B0502040204020203" pitchFamily="34" charset="0"/>
              </a:rPr>
              <a:t> Plane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23C6551-C6BA-E727-066D-49DF2539D2D6}"/>
              </a:ext>
            </a:extLst>
          </p:cNvPr>
          <p:cNvCxnSpPr>
            <a:cxnSpLocks/>
          </p:cNvCxnSpPr>
          <p:nvPr/>
        </p:nvCxnSpPr>
        <p:spPr>
          <a:xfrm flipH="1">
            <a:off x="7472188" y="2497271"/>
            <a:ext cx="1492329" cy="469665"/>
          </a:xfrm>
          <a:prstGeom prst="line">
            <a:avLst/>
          </a:prstGeom>
          <a:ln cap="rnd">
            <a:solidFill>
              <a:schemeClr val="tx1"/>
            </a:solidFill>
            <a:headEnd type="none"/>
            <a:tailEnd type="oval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16700C1E-94DE-B931-FA80-E28055C7EC8D}"/>
              </a:ext>
            </a:extLst>
          </p:cNvPr>
          <p:cNvSpPr txBox="1"/>
          <p:nvPr/>
        </p:nvSpPr>
        <p:spPr>
          <a:xfrm>
            <a:off x="8964517" y="2277252"/>
            <a:ext cx="1465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hnschrift" panose="020B0502040204020203" pitchFamily="34" charset="0"/>
              </a:rPr>
              <a:t>Linear Translation Stage, Moves in z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42293474-82FE-4A1A-6DCB-59CB073CEEE2}"/>
              </a:ext>
            </a:extLst>
          </p:cNvPr>
          <p:cNvCxnSpPr>
            <a:cxnSpLocks/>
          </p:cNvCxnSpPr>
          <p:nvPr/>
        </p:nvCxnSpPr>
        <p:spPr>
          <a:xfrm flipH="1" flipV="1">
            <a:off x="6807258" y="4977309"/>
            <a:ext cx="237415" cy="65716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F65C68A-42F3-5328-ADF7-B93F46714EE1}"/>
              </a:ext>
            </a:extLst>
          </p:cNvPr>
          <p:cNvCxnSpPr>
            <a:cxnSpLocks/>
          </p:cNvCxnSpPr>
          <p:nvPr/>
        </p:nvCxnSpPr>
        <p:spPr>
          <a:xfrm flipV="1">
            <a:off x="7037000" y="4875994"/>
            <a:ext cx="125159" cy="172277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AEF5A3C-505C-1C0D-E905-92059E1B9FD6}"/>
              </a:ext>
            </a:extLst>
          </p:cNvPr>
          <p:cNvCxnSpPr>
            <a:cxnSpLocks/>
          </p:cNvCxnSpPr>
          <p:nvPr/>
        </p:nvCxnSpPr>
        <p:spPr>
          <a:xfrm flipH="1">
            <a:off x="7037000" y="5041014"/>
            <a:ext cx="3138" cy="219790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20C028DB-283C-7FC1-F547-95DE27BB800C}"/>
              </a:ext>
            </a:extLst>
          </p:cNvPr>
          <p:cNvSpPr txBox="1"/>
          <p:nvPr/>
        </p:nvSpPr>
        <p:spPr>
          <a:xfrm>
            <a:off x="6598875" y="4772943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  <a:latin typeface="Baskerville Old Face" panose="02020602080505020303" pitchFamily="18" charset="0"/>
              </a:rPr>
              <a:t>x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D1555D6-EDA2-B6C8-DF99-301709CC3C13}"/>
              </a:ext>
            </a:extLst>
          </p:cNvPr>
          <p:cNvSpPr txBox="1"/>
          <p:nvPr/>
        </p:nvSpPr>
        <p:spPr>
          <a:xfrm>
            <a:off x="7085622" y="4751961"/>
            <a:ext cx="205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  <a:latin typeface="Baskerville Old Face" panose="02020602080505020303" pitchFamily="18" charset="0"/>
              </a:rPr>
              <a:t>y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88FBDF9-3B23-BFF2-2EEF-0BB43E61BF30}"/>
              </a:ext>
            </a:extLst>
          </p:cNvPr>
          <p:cNvSpPr txBox="1"/>
          <p:nvPr/>
        </p:nvSpPr>
        <p:spPr>
          <a:xfrm>
            <a:off x="6898180" y="5106538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  <a:latin typeface="Baskerville Old Face" panose="02020602080505020303" pitchFamily="18" charset="0"/>
              </a:rPr>
              <a:t>z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B14DBF76-082E-BCD4-3C63-B8111C404BA7}"/>
              </a:ext>
            </a:extLst>
          </p:cNvPr>
          <p:cNvCxnSpPr>
            <a:cxnSpLocks/>
          </p:cNvCxnSpPr>
          <p:nvPr/>
        </p:nvCxnSpPr>
        <p:spPr>
          <a:xfrm flipH="1">
            <a:off x="5165423" y="1400815"/>
            <a:ext cx="25415" cy="2309818"/>
          </a:xfrm>
          <a:prstGeom prst="line">
            <a:avLst/>
          </a:prstGeom>
          <a:ln cap="rnd">
            <a:solidFill>
              <a:schemeClr val="tx1"/>
            </a:solidFill>
            <a:headEnd type="none"/>
            <a:tailEnd type="oval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CC098A7E-4386-FDA2-3CED-A712C766AA6B}"/>
              </a:ext>
            </a:extLst>
          </p:cNvPr>
          <p:cNvCxnSpPr>
            <a:cxnSpLocks/>
          </p:cNvCxnSpPr>
          <p:nvPr/>
        </p:nvCxnSpPr>
        <p:spPr>
          <a:xfrm flipH="1">
            <a:off x="4870971" y="1400815"/>
            <a:ext cx="319867" cy="0"/>
          </a:xfrm>
          <a:prstGeom prst="line">
            <a:avLst/>
          </a:prstGeom>
          <a:ln cap="rnd">
            <a:solidFill>
              <a:schemeClr val="tx1"/>
            </a:solidFill>
            <a:headEnd type="none"/>
            <a:tailEnd type="non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B43C79E6-70EB-A5E5-4E95-9C6EB86947D7}"/>
              </a:ext>
            </a:extLst>
          </p:cNvPr>
          <p:cNvSpPr txBox="1"/>
          <p:nvPr/>
        </p:nvSpPr>
        <p:spPr>
          <a:xfrm>
            <a:off x="399677" y="2199206"/>
            <a:ext cx="275540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hnschrift" panose="020B0502040204020203" pitchFamily="34" charset="0"/>
              </a:rPr>
              <a:t>Laser parameters: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latin typeface="Bahnschrift" panose="020B0502040204020203" pitchFamily="34" charset="0"/>
              </a:rPr>
              <a:t>1.2 </a:t>
            </a:r>
            <a:r>
              <a:rPr lang="en-US" sz="1300" dirty="0" err="1">
                <a:latin typeface="Bahnschrift" panose="020B0502040204020203" pitchFamily="34" charset="0"/>
              </a:rPr>
              <a:t>μJ</a:t>
            </a:r>
            <a:r>
              <a:rPr lang="en-US" sz="1300" dirty="0">
                <a:latin typeface="Bahnschrift" panose="020B0502040204020203" pitchFamily="34" charset="0"/>
              </a:rPr>
              <a:t> pulse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latin typeface="Bahnschrift" panose="020B0502040204020203" pitchFamily="34" charset="0"/>
              </a:rPr>
              <a:t>52 kHz repetition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latin typeface="Bahnschrift" panose="020B0502040204020203" pitchFamily="34" charset="0"/>
              </a:rPr>
              <a:t>3 </a:t>
            </a:r>
            <a:r>
              <a:rPr lang="en-US" sz="1300" dirty="0" err="1">
                <a:latin typeface="Bahnschrift" panose="020B0502040204020203" pitchFamily="34" charset="0"/>
              </a:rPr>
              <a:t>ps</a:t>
            </a:r>
            <a:r>
              <a:rPr lang="en-US" sz="1300" dirty="0">
                <a:latin typeface="Bahnschrift" panose="020B0502040204020203" pitchFamily="34" charset="0"/>
              </a:rPr>
              <a:t> pulse duration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latin typeface="Bahnschrift" panose="020B0502040204020203" pitchFamily="34" charset="0"/>
              </a:rPr>
              <a:t>500 nm pulse pitch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latin typeface="Bahnschrift" panose="020B0502040204020203" pitchFamily="34" charset="0"/>
              </a:rPr>
              <a:t>Write speed: 25 mm/s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latin typeface="Bahnschrift" panose="020B0502040204020203" pitchFamily="34" charset="0"/>
              </a:rPr>
              <a:t>Layer spacing: 5 </a:t>
            </a:r>
            <a:r>
              <a:rPr lang="en-US" sz="1300" dirty="0" err="1">
                <a:latin typeface="Bahnschrift" panose="020B0502040204020203" pitchFamily="34" charset="0"/>
              </a:rPr>
              <a:t>μm</a:t>
            </a:r>
            <a:endParaRPr lang="en-US" sz="1300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latin typeface="Bahnschrift" panose="020B0502040204020203" pitchFamily="34" charset="0"/>
              </a:rPr>
              <a:t>Circular polarization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Bahnschrift" panose="020B0502040204020203" pitchFamily="34" charset="0"/>
            </a:endParaRPr>
          </a:p>
          <a:p>
            <a:r>
              <a:rPr lang="en-US" dirty="0">
                <a:latin typeface="Bahnschrift" panose="020B0502040204020203" pitchFamily="34" charset="0"/>
              </a:rPr>
              <a:t>Substrate glass: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latin typeface="Bahnschrift" panose="020B0502040204020203" pitchFamily="34" charset="0"/>
              </a:rPr>
              <a:t>Schott </a:t>
            </a:r>
            <a:r>
              <a:rPr lang="en-US" sz="1300" dirty="0" err="1">
                <a:latin typeface="Bahnschrift" panose="020B0502040204020203" pitchFamily="34" charset="0"/>
              </a:rPr>
              <a:t>Borofloat</a:t>
            </a:r>
            <a:r>
              <a:rPr lang="en-US" sz="1300" dirty="0">
                <a:latin typeface="Bahnschrift" panose="020B0502040204020203" pitchFamily="34" charset="0"/>
              </a:rPr>
              <a:t> 33</a:t>
            </a:r>
          </a:p>
          <a:p>
            <a:endParaRPr lang="en-US" dirty="0">
              <a:latin typeface="Bahnschrift" panose="020B0502040204020203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9715AC0-1062-9B61-0705-9B58ED96F237}"/>
              </a:ext>
            </a:extLst>
          </p:cNvPr>
          <p:cNvSpPr txBox="1"/>
          <p:nvPr/>
        </p:nvSpPr>
        <p:spPr>
          <a:xfrm>
            <a:off x="2953762" y="5078936"/>
            <a:ext cx="15917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Chalifoux, APRA 2025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E11E25F6-D785-25E9-C712-5F8AD84CA192}"/>
              </a:ext>
            </a:extLst>
          </p:cNvPr>
          <p:cNvSpPr txBox="1"/>
          <p:nvPr/>
        </p:nvSpPr>
        <p:spPr>
          <a:xfrm>
            <a:off x="8975820" y="3650098"/>
            <a:ext cx="2732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hnschrift" panose="020B0502040204020203" pitchFamily="34" charset="0"/>
              </a:rPr>
              <a:t>Chromatic confocal sensor not shown</a:t>
            </a:r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3E8AB738-501A-E5A7-250F-BD3B9D7FB7B4}"/>
              </a:ext>
            </a:extLst>
          </p:cNvPr>
          <p:cNvCxnSpPr>
            <a:cxnSpLocks/>
          </p:cNvCxnSpPr>
          <p:nvPr/>
        </p:nvCxnSpPr>
        <p:spPr>
          <a:xfrm flipH="1" flipV="1">
            <a:off x="7516989" y="3939999"/>
            <a:ext cx="1707990" cy="57223"/>
          </a:xfrm>
          <a:prstGeom prst="line">
            <a:avLst/>
          </a:prstGeom>
          <a:ln cap="rnd">
            <a:solidFill>
              <a:schemeClr val="tx1"/>
            </a:solidFill>
            <a:headEnd type="none"/>
            <a:tailEnd type="oval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430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1FD54-AF58-AF79-0901-5D4ECEC2D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AB2AC4-9CE1-0756-2B0C-0090A915342B}"/>
              </a:ext>
            </a:extLst>
          </p:cNvPr>
          <p:cNvSpPr/>
          <p:nvPr/>
        </p:nvSpPr>
        <p:spPr>
          <a:xfrm>
            <a:off x="0" y="0"/>
            <a:ext cx="12192000" cy="6180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6180F12D-FE22-94D5-FDA0-3C887D78D998}"/>
              </a:ext>
            </a:extLst>
          </p:cNvPr>
          <p:cNvSpPr/>
          <p:nvPr/>
        </p:nvSpPr>
        <p:spPr>
          <a:xfrm>
            <a:off x="5583766" y="6561666"/>
            <a:ext cx="1024467" cy="296333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02F8DB8-3EBA-2FBA-5B9A-31647B464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840" y="81701"/>
            <a:ext cx="2223196" cy="50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ASA Insignia Color">
            <a:extLst>
              <a:ext uri="{FF2B5EF4-FFF2-40B4-BE49-F238E27FC236}">
                <a16:creationId xmlns:a16="http://schemas.microsoft.com/office/drawing/2014/main" id="{5EF6EB47-DF03-4191-B6C2-1E30C71AD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67"/>
          <a:stretch/>
        </p:blipFill>
        <p:spPr bwMode="auto">
          <a:xfrm>
            <a:off x="10816693" y="57572"/>
            <a:ext cx="635000" cy="53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CE15717-2E06-D557-FE63-3BE5D4750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3350" y="75352"/>
            <a:ext cx="359834" cy="50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ED02C-318A-0DC0-5819-CA0508BF7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11398" y="6566889"/>
            <a:ext cx="369202" cy="365125"/>
          </a:xfrm>
        </p:spPr>
        <p:txBody>
          <a:bodyPr/>
          <a:lstStyle/>
          <a:p>
            <a:fld id="{10DB2CD3-D409-4C67-8B0E-7540EE4D0E31}" type="slidenum">
              <a:rPr lang="en-US" smtClean="0">
                <a:solidFill>
                  <a:schemeClr val="bg1"/>
                </a:solidFill>
              </a:rPr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71142F-31EF-5760-6180-9170B19FF960}"/>
              </a:ext>
            </a:extLst>
          </p:cNvPr>
          <p:cNvSpPr txBox="1"/>
          <p:nvPr/>
        </p:nvSpPr>
        <p:spPr>
          <a:xfrm>
            <a:off x="321732" y="880534"/>
            <a:ext cx="11387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Bahnschrift" panose="020B0502040204020203" pitchFamily="34" charset="0"/>
              </a:rPr>
              <a:t>Results:</a:t>
            </a:r>
          </a:p>
        </p:txBody>
      </p:sp>
      <p:pic>
        <p:nvPicPr>
          <p:cNvPr id="17" name="Picture 16" descr="A person with nose ring pointing at a box&#10;&#10;AI-generated content may be incorrect.">
            <a:extLst>
              <a:ext uri="{FF2B5EF4-FFF2-40B4-BE49-F238E27FC236}">
                <a16:creationId xmlns:a16="http://schemas.microsoft.com/office/drawing/2014/main" id="{CF41B568-FD6C-83B0-6C77-1B8F373D8B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600" y="2196141"/>
            <a:ext cx="5669450" cy="3769581"/>
          </a:xfrm>
          <a:prstGeom prst="rect">
            <a:avLst/>
          </a:prstGeom>
        </p:spPr>
      </p:pic>
      <p:pic>
        <p:nvPicPr>
          <p:cNvPr id="20" name="Picture 19" descr="A close-up of a square&#10;&#10;AI-generated content may be incorrect.">
            <a:extLst>
              <a:ext uri="{FF2B5EF4-FFF2-40B4-BE49-F238E27FC236}">
                <a16:creationId xmlns:a16="http://schemas.microsoft.com/office/drawing/2014/main" id="{1670CC76-2B65-48E6-2B1C-B6924057DB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25" y="2184399"/>
            <a:ext cx="5704773" cy="379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09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D11DA-6B21-A3B2-C51A-4F809FD52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624F4A-2F65-5FA5-1A8C-58D48C3DB78D}"/>
              </a:ext>
            </a:extLst>
          </p:cNvPr>
          <p:cNvSpPr/>
          <p:nvPr/>
        </p:nvSpPr>
        <p:spPr>
          <a:xfrm>
            <a:off x="0" y="0"/>
            <a:ext cx="12192000" cy="6180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72B089D3-87A1-F8A0-86A4-8060166BE2A1}"/>
              </a:ext>
            </a:extLst>
          </p:cNvPr>
          <p:cNvSpPr/>
          <p:nvPr/>
        </p:nvSpPr>
        <p:spPr>
          <a:xfrm>
            <a:off x="5583766" y="6561666"/>
            <a:ext cx="1024467" cy="296333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337120A-2183-231C-DA4F-5D05036C9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840" y="81701"/>
            <a:ext cx="2223196" cy="50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ASA Insignia Color">
            <a:extLst>
              <a:ext uri="{FF2B5EF4-FFF2-40B4-BE49-F238E27FC236}">
                <a16:creationId xmlns:a16="http://schemas.microsoft.com/office/drawing/2014/main" id="{F35307E3-B2DF-CBC6-8343-8AC1089CE4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67"/>
          <a:stretch/>
        </p:blipFill>
        <p:spPr bwMode="auto">
          <a:xfrm>
            <a:off x="10816693" y="57572"/>
            <a:ext cx="635000" cy="53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5918E03-6F55-C477-F90D-8E8BAC8A0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3350" y="75352"/>
            <a:ext cx="359834" cy="50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DAAEDF-9D05-A050-343A-5390F0C3B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11398" y="6561666"/>
            <a:ext cx="369202" cy="365125"/>
          </a:xfrm>
        </p:spPr>
        <p:txBody>
          <a:bodyPr/>
          <a:lstStyle/>
          <a:p>
            <a:fld id="{10DB2CD3-D409-4C67-8B0E-7540EE4D0E31}" type="slidenum">
              <a:rPr lang="en-US" smtClean="0">
                <a:solidFill>
                  <a:schemeClr val="bg1"/>
                </a:solidFill>
              </a:rPr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12AC87-269B-7828-B42E-7D0B1ACAEA0D}"/>
              </a:ext>
            </a:extLst>
          </p:cNvPr>
          <p:cNvSpPr txBox="1"/>
          <p:nvPr/>
        </p:nvSpPr>
        <p:spPr>
          <a:xfrm>
            <a:off x="3491440" y="880534"/>
            <a:ext cx="5262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ahnschrift" panose="020B0502040204020203" pitchFamily="34" charset="0"/>
              </a:rPr>
              <a:t>Acknowledgments: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347790-05F2-1D37-16F3-808E69EEF1DA}"/>
              </a:ext>
            </a:extLst>
          </p:cNvPr>
          <p:cNvSpPr txBox="1"/>
          <p:nvPr/>
        </p:nvSpPr>
        <p:spPr>
          <a:xfrm>
            <a:off x="321732" y="1850887"/>
            <a:ext cx="1160145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Bahnschrift" panose="020B0502040204020203" pitchFamily="34" charset="0"/>
              </a:rPr>
              <a:t>My PI and Space Grant mentor, Dr. Chalifoux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Bahnschrift" panose="020B0502040204020203" pitchFamily="34" charset="0"/>
              </a:rPr>
              <a:t>Research Engineer Ian Arnold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Bahnschrift" panose="020B0502040204020203" pitchFamily="34" charset="0"/>
              </a:rPr>
              <a:t>Arizona Space Grant</a:t>
            </a:r>
          </a:p>
        </p:txBody>
      </p:sp>
    </p:spTree>
    <p:extLst>
      <p:ext uri="{BB962C8B-B14F-4D97-AF65-F5344CB8AC3E}">
        <p14:creationId xmlns:p14="http://schemas.microsoft.com/office/powerpoint/2010/main" val="1515354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00357-7C7F-E1A7-A0C3-44D4DABE6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AAE43D-1FBE-A821-5CAB-D0EF84DCEE76}"/>
              </a:ext>
            </a:extLst>
          </p:cNvPr>
          <p:cNvSpPr/>
          <p:nvPr/>
        </p:nvSpPr>
        <p:spPr>
          <a:xfrm>
            <a:off x="0" y="0"/>
            <a:ext cx="12192000" cy="6180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7E35B5A-E25F-AC58-4801-39CBF60B03C7}"/>
              </a:ext>
            </a:extLst>
          </p:cNvPr>
          <p:cNvSpPr/>
          <p:nvPr/>
        </p:nvSpPr>
        <p:spPr>
          <a:xfrm>
            <a:off x="5583766" y="6561666"/>
            <a:ext cx="1024467" cy="296333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9F62705-3315-7153-4333-28D023DFC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840" y="81701"/>
            <a:ext cx="2223196" cy="50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ASA Insignia Color">
            <a:extLst>
              <a:ext uri="{FF2B5EF4-FFF2-40B4-BE49-F238E27FC236}">
                <a16:creationId xmlns:a16="http://schemas.microsoft.com/office/drawing/2014/main" id="{8C5CC464-2A95-D0D3-C7F4-DB5909708F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67"/>
          <a:stretch/>
        </p:blipFill>
        <p:spPr bwMode="auto">
          <a:xfrm>
            <a:off x="10816693" y="57572"/>
            <a:ext cx="635000" cy="53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E8F5E9B-3B29-D2C9-DE80-553FAB23C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3350" y="75352"/>
            <a:ext cx="359834" cy="50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C670E-3615-0190-F22C-521472387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11398" y="6561666"/>
            <a:ext cx="369202" cy="365125"/>
          </a:xfrm>
        </p:spPr>
        <p:txBody>
          <a:bodyPr/>
          <a:lstStyle/>
          <a:p>
            <a:fld id="{10DB2CD3-D409-4C67-8B0E-7540EE4D0E31}" type="slidenum">
              <a:rPr lang="en-US" smtClean="0">
                <a:solidFill>
                  <a:schemeClr val="bg1"/>
                </a:solidFill>
              </a:rPr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D196D9-4A79-C4D1-70AB-5804C5069BA0}"/>
              </a:ext>
            </a:extLst>
          </p:cNvPr>
          <p:cNvSpPr txBox="1"/>
          <p:nvPr/>
        </p:nvSpPr>
        <p:spPr>
          <a:xfrm>
            <a:off x="3045859" y="2767280"/>
            <a:ext cx="59619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Bahnschrift" panose="020B0502040204020203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49292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30FA1-AB85-B0CE-6FB7-45C45085B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28F3EE-0911-D28E-461C-13A5FCB88D79}"/>
              </a:ext>
            </a:extLst>
          </p:cNvPr>
          <p:cNvSpPr/>
          <p:nvPr/>
        </p:nvSpPr>
        <p:spPr>
          <a:xfrm>
            <a:off x="0" y="0"/>
            <a:ext cx="12192000" cy="6180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8291A98E-18FB-569A-1341-447AB6F60BC1}"/>
              </a:ext>
            </a:extLst>
          </p:cNvPr>
          <p:cNvSpPr/>
          <p:nvPr/>
        </p:nvSpPr>
        <p:spPr>
          <a:xfrm>
            <a:off x="5583766" y="6561666"/>
            <a:ext cx="1024467" cy="296333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D42678B-3FE7-7619-8009-C35F4B470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840" y="81701"/>
            <a:ext cx="2223196" cy="50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ASA Insignia Color">
            <a:extLst>
              <a:ext uri="{FF2B5EF4-FFF2-40B4-BE49-F238E27FC236}">
                <a16:creationId xmlns:a16="http://schemas.microsoft.com/office/drawing/2014/main" id="{C9DFA3B5-9738-651D-35B7-BCB32D6CA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67"/>
          <a:stretch/>
        </p:blipFill>
        <p:spPr bwMode="auto">
          <a:xfrm>
            <a:off x="10816693" y="57572"/>
            <a:ext cx="635000" cy="53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AA6D6F2-3AFA-1193-ADF1-B896EE286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3350" y="75352"/>
            <a:ext cx="359834" cy="50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F584D7-1A1A-24AA-DFA3-12F13CC04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66972" y="6596072"/>
            <a:ext cx="417840" cy="365125"/>
          </a:xfrm>
        </p:spPr>
        <p:txBody>
          <a:bodyPr/>
          <a:lstStyle/>
          <a:p>
            <a:fld id="{10DB2CD3-D409-4C67-8B0E-7540EE4D0E31}" type="slidenum">
              <a:rPr lang="en-US" smtClean="0">
                <a:solidFill>
                  <a:schemeClr val="bg1"/>
                </a:solidFill>
              </a:rPr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DB7049-8AB5-7F46-3B5F-BBB5645ACD6B}"/>
              </a:ext>
            </a:extLst>
          </p:cNvPr>
          <p:cNvSpPr txBox="1"/>
          <p:nvPr/>
        </p:nvSpPr>
        <p:spPr>
          <a:xfrm>
            <a:off x="321733" y="880534"/>
            <a:ext cx="345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Bahnschrift" panose="020B0502040204020203" pitchFamily="34" charset="0"/>
              </a:rPr>
              <a:t>Citations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0EB8CA-337D-10D5-2566-9419D7DA4694}"/>
              </a:ext>
            </a:extLst>
          </p:cNvPr>
          <p:cNvSpPr txBox="1"/>
          <p:nvPr/>
        </p:nvSpPr>
        <p:spPr>
          <a:xfrm>
            <a:off x="228600" y="1850887"/>
            <a:ext cx="116945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latin typeface="Bahnschrift" panose="020B0502040204020203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Bahnschrift" panose="020B0502040204020203" pitchFamily="34" charset="0"/>
                <a:hlinkClick r:id="rId5"/>
              </a:rPr>
              <a:t>https://femtika.com/process/selective-laser-etching/</a:t>
            </a:r>
            <a:r>
              <a:rPr lang="en-US" sz="2800" dirty="0">
                <a:latin typeface="Bahnschrift" panose="020B0502040204020203" pitchFamily="34" charset="0"/>
              </a:rPr>
              <a:t> for SLE GIF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Bahnschrift" panose="020B0502040204020203" pitchFamily="34" charset="0"/>
              </a:rPr>
              <a:t>RTF kickoff 2024, Brandon Chalifoux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Bahnschrift" panose="020B0502040204020203" pitchFamily="34" charset="0"/>
              </a:rPr>
              <a:t>NASA APRA Proposal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Bahnschrift" panose="020B0502040204020203" pitchFamily="34" charset="0"/>
              </a:rPr>
              <a:t>Em spectrum: https://mynasadata.larc.nasa.gov/basic-page/electromagnetic-spectrum-diagram</a:t>
            </a:r>
          </a:p>
        </p:txBody>
      </p:sp>
    </p:spTree>
    <p:extLst>
      <p:ext uri="{BB962C8B-B14F-4D97-AF65-F5344CB8AC3E}">
        <p14:creationId xmlns:p14="http://schemas.microsoft.com/office/powerpoint/2010/main" val="2094451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EBC86-551E-9089-DA07-C513F0475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803113-242C-4A9C-46F1-50C47EA94B29}"/>
              </a:ext>
            </a:extLst>
          </p:cNvPr>
          <p:cNvSpPr/>
          <p:nvPr/>
        </p:nvSpPr>
        <p:spPr>
          <a:xfrm>
            <a:off x="0" y="0"/>
            <a:ext cx="12192000" cy="6180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62B44ED1-E017-0A87-DC5F-3CC60EFEC031}"/>
              </a:ext>
            </a:extLst>
          </p:cNvPr>
          <p:cNvSpPr/>
          <p:nvPr/>
        </p:nvSpPr>
        <p:spPr>
          <a:xfrm>
            <a:off x="5583766" y="6561666"/>
            <a:ext cx="1024467" cy="296333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70D89B6-2886-D10E-3B95-7BD2C8F97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840" y="81701"/>
            <a:ext cx="2223196" cy="50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ASA Insignia Color">
            <a:extLst>
              <a:ext uri="{FF2B5EF4-FFF2-40B4-BE49-F238E27FC236}">
                <a16:creationId xmlns:a16="http://schemas.microsoft.com/office/drawing/2014/main" id="{63C3C4C4-E0BA-7200-59FE-45D3DC9F17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67"/>
          <a:stretch/>
        </p:blipFill>
        <p:spPr bwMode="auto">
          <a:xfrm>
            <a:off x="10816693" y="57572"/>
            <a:ext cx="635000" cy="53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8A31725-C9A9-0256-F4B8-DFCF0FCB8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3350" y="75352"/>
            <a:ext cx="359834" cy="50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94C046-0D73-24F8-FE7D-5768E7F4C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78498" y="6555384"/>
            <a:ext cx="635001" cy="365125"/>
          </a:xfrm>
        </p:spPr>
        <p:txBody>
          <a:bodyPr/>
          <a:lstStyle/>
          <a:p>
            <a:pPr algn="ctr"/>
            <a:fld id="{10DB2CD3-D409-4C67-8B0E-7540EE4D0E31}" type="slidenum">
              <a:rPr lang="en-US" smtClean="0">
                <a:solidFill>
                  <a:schemeClr val="bg1"/>
                </a:solidFill>
              </a:rPr>
              <a:pPr algn="ctr"/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87F224-EBE7-00F0-76A1-CE5682EDE03B}"/>
              </a:ext>
            </a:extLst>
          </p:cNvPr>
          <p:cNvSpPr txBox="1"/>
          <p:nvPr/>
        </p:nvSpPr>
        <p:spPr>
          <a:xfrm>
            <a:off x="321732" y="880534"/>
            <a:ext cx="11387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Bahnschrift" panose="020B0502040204020203" pitchFamily="34" charset="0"/>
              </a:rPr>
              <a:t>Interpolating Flex Segment onto Substrate:</a:t>
            </a:r>
          </a:p>
        </p:txBody>
      </p:sp>
      <p:pic>
        <p:nvPicPr>
          <p:cNvPr id="3" name="Picture 2" descr="A grey square with white lines&#10;&#10;AI-generated content may be incorrect.">
            <a:extLst>
              <a:ext uri="{FF2B5EF4-FFF2-40B4-BE49-F238E27FC236}">
                <a16:creationId xmlns:a16="http://schemas.microsoft.com/office/drawing/2014/main" id="{EC0AFD6A-8057-3A85-55B9-89C3C1335F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2" t="6062" r="16882" b="10188"/>
          <a:stretch/>
        </p:blipFill>
        <p:spPr>
          <a:xfrm>
            <a:off x="267474" y="1850887"/>
            <a:ext cx="2103120" cy="2057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458005-A423-395E-2247-E9B2359298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" t="-7059" r="7410" b="6845"/>
          <a:stretch/>
        </p:blipFill>
        <p:spPr>
          <a:xfrm>
            <a:off x="2760062" y="1588420"/>
            <a:ext cx="2112737" cy="23198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7C11F0-FC5D-E776-1266-4BFAC6B08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599" y="4145716"/>
            <a:ext cx="4520776" cy="24945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9621F0A-DD3C-8F8C-7557-C7C1BE7BF9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4843" y="2098328"/>
            <a:ext cx="7015587" cy="3778479"/>
          </a:xfrm>
          <a:prstGeom prst="rect">
            <a:avLst/>
          </a:prstGeom>
        </p:spPr>
      </p:pic>
      <p:sp>
        <p:nvSpPr>
          <p:cNvPr id="24" name="Arrow: Right 23">
            <a:extLst>
              <a:ext uri="{FF2B5EF4-FFF2-40B4-BE49-F238E27FC236}">
                <a16:creationId xmlns:a16="http://schemas.microsoft.com/office/drawing/2014/main" id="{1F4E8268-E6DB-5A94-606B-D38B31784262}"/>
              </a:ext>
            </a:extLst>
          </p:cNvPr>
          <p:cNvSpPr/>
          <p:nvPr/>
        </p:nvSpPr>
        <p:spPr>
          <a:xfrm>
            <a:off x="2370594" y="2690731"/>
            <a:ext cx="389468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B48AEB4D-0689-4F02-E1D0-453083CB7C43}"/>
              </a:ext>
            </a:extLst>
          </p:cNvPr>
          <p:cNvSpPr/>
          <p:nvPr/>
        </p:nvSpPr>
        <p:spPr>
          <a:xfrm>
            <a:off x="4795375" y="5146233"/>
            <a:ext cx="389468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6A9DB709-8513-71BC-1435-BC1891CC6B5C}"/>
              </a:ext>
            </a:extLst>
          </p:cNvPr>
          <p:cNvSpPr/>
          <p:nvPr/>
        </p:nvSpPr>
        <p:spPr>
          <a:xfrm rot="5400000">
            <a:off x="3659004" y="3784686"/>
            <a:ext cx="237429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90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B9AA1-E427-C5EA-9C1E-40C7607D4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7EFEE2-AF80-B5A6-361A-5108F931E9A2}"/>
              </a:ext>
            </a:extLst>
          </p:cNvPr>
          <p:cNvSpPr/>
          <p:nvPr/>
        </p:nvSpPr>
        <p:spPr>
          <a:xfrm>
            <a:off x="0" y="0"/>
            <a:ext cx="12192000" cy="6180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32A7D6E7-55B0-0BB8-5F36-A3401DF874A1}"/>
              </a:ext>
            </a:extLst>
          </p:cNvPr>
          <p:cNvSpPr/>
          <p:nvPr/>
        </p:nvSpPr>
        <p:spPr>
          <a:xfrm>
            <a:off x="5583766" y="6561666"/>
            <a:ext cx="1024467" cy="296333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27F9D2A-32CF-4B59-BAA6-932BD9354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840" y="81701"/>
            <a:ext cx="2223196" cy="50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ASA Insignia Color">
            <a:extLst>
              <a:ext uri="{FF2B5EF4-FFF2-40B4-BE49-F238E27FC236}">
                <a16:creationId xmlns:a16="http://schemas.microsoft.com/office/drawing/2014/main" id="{6DC2AEF2-5640-1A2E-9628-73EE653D1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67"/>
          <a:stretch/>
        </p:blipFill>
        <p:spPr bwMode="auto">
          <a:xfrm>
            <a:off x="10816693" y="57572"/>
            <a:ext cx="635000" cy="53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E1106F7-22D1-EC3B-6AFA-3B1B7CA9D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3350" y="75352"/>
            <a:ext cx="359834" cy="50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F5A93D-F9E5-D991-E1CA-F0A700687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99074" y="6561666"/>
            <a:ext cx="376765" cy="365125"/>
          </a:xfrm>
        </p:spPr>
        <p:txBody>
          <a:bodyPr/>
          <a:lstStyle/>
          <a:p>
            <a:fld id="{10DB2CD3-D409-4C67-8B0E-7540EE4D0E31}" type="slidenum">
              <a:rPr lang="en-US" smtClean="0">
                <a:solidFill>
                  <a:schemeClr val="bg1"/>
                </a:solidFill>
              </a:rPr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0B33BA-BB8D-649A-D93B-96A3D791D5AB}"/>
              </a:ext>
            </a:extLst>
          </p:cNvPr>
          <p:cNvSpPr txBox="1"/>
          <p:nvPr/>
        </p:nvSpPr>
        <p:spPr>
          <a:xfrm>
            <a:off x="321733" y="880534"/>
            <a:ext cx="11601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Bahnschrift" panose="020B0502040204020203" pitchFamily="34" charset="0"/>
              </a:rPr>
              <a:t>Approximation of curves as small line segments:</a:t>
            </a:r>
          </a:p>
        </p:txBody>
      </p:sp>
      <p:pic>
        <p:nvPicPr>
          <p:cNvPr id="11" name="Picture 10" descr="A black and white image of a white line&#10;&#10;AI-generated content may be incorrect.">
            <a:extLst>
              <a:ext uri="{FF2B5EF4-FFF2-40B4-BE49-F238E27FC236}">
                <a16:creationId xmlns:a16="http://schemas.microsoft.com/office/drawing/2014/main" id="{EDA270F4-1C47-CA45-B714-67E1FA047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37" y="2178509"/>
            <a:ext cx="5043529" cy="3793067"/>
          </a:xfrm>
          <a:prstGeom prst="rect">
            <a:avLst/>
          </a:prstGeom>
        </p:spPr>
      </p:pic>
      <p:pic>
        <p:nvPicPr>
          <p:cNvPr id="15" name="Picture 14" descr="A grey background with a white line&#10;&#10;AI-generated content may be incorrect.">
            <a:extLst>
              <a:ext uri="{FF2B5EF4-FFF2-40B4-BE49-F238E27FC236}">
                <a16:creationId xmlns:a16="http://schemas.microsoft.com/office/drawing/2014/main" id="{817972B3-09C0-9856-B971-B812431E8E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233" y="2178508"/>
            <a:ext cx="5043530" cy="37930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4D30603-0C59-470B-C0C1-797005A3FCAE}"/>
              </a:ext>
            </a:extLst>
          </p:cNvPr>
          <p:cNvSpPr txBox="1"/>
          <p:nvPr/>
        </p:nvSpPr>
        <p:spPr>
          <a:xfrm>
            <a:off x="1469879" y="1740384"/>
            <a:ext cx="9235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1mm radius curve split into 5 line segments, 8.6 micron sag, compensated by VELOCITY 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2658AC-6357-5C07-C224-6C330AA1C184}"/>
              </a:ext>
            </a:extLst>
          </p:cNvPr>
          <p:cNvSpPr txBox="1"/>
          <p:nvPr/>
        </p:nvSpPr>
        <p:spPr>
          <a:xfrm>
            <a:off x="2497711" y="5971576"/>
            <a:ext cx="1128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20x zoom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C19301-53A1-FB74-1E29-8553AEEEDFA2}"/>
              </a:ext>
            </a:extLst>
          </p:cNvPr>
          <p:cNvSpPr txBox="1"/>
          <p:nvPr/>
        </p:nvSpPr>
        <p:spPr>
          <a:xfrm>
            <a:off x="8565710" y="5897289"/>
            <a:ext cx="1128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40x zoom</a:t>
            </a:r>
          </a:p>
        </p:txBody>
      </p:sp>
    </p:spTree>
    <p:extLst>
      <p:ext uri="{BB962C8B-B14F-4D97-AF65-F5344CB8AC3E}">
        <p14:creationId xmlns:p14="http://schemas.microsoft.com/office/powerpoint/2010/main" val="687275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5131C-2FF3-FF50-FFC0-520987576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FFDABB-8562-0A50-0FFF-7AC2BD203572}"/>
              </a:ext>
            </a:extLst>
          </p:cNvPr>
          <p:cNvSpPr/>
          <p:nvPr/>
        </p:nvSpPr>
        <p:spPr>
          <a:xfrm>
            <a:off x="0" y="0"/>
            <a:ext cx="12192000" cy="6180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45961C0D-44AA-68AC-3B0D-2897353ED23E}"/>
              </a:ext>
            </a:extLst>
          </p:cNvPr>
          <p:cNvSpPr/>
          <p:nvPr/>
        </p:nvSpPr>
        <p:spPr>
          <a:xfrm>
            <a:off x="5583766" y="6561666"/>
            <a:ext cx="1024467" cy="296333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0D4C89C-9B9D-DC8A-A9FE-E8BE092A2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840" y="81701"/>
            <a:ext cx="2223196" cy="50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ASA Insignia Color">
            <a:extLst>
              <a:ext uri="{FF2B5EF4-FFF2-40B4-BE49-F238E27FC236}">
                <a16:creationId xmlns:a16="http://schemas.microsoft.com/office/drawing/2014/main" id="{CD1600EB-FA95-3516-6CCD-F9FD90961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67"/>
          <a:stretch/>
        </p:blipFill>
        <p:spPr bwMode="auto">
          <a:xfrm>
            <a:off x="10816693" y="57572"/>
            <a:ext cx="635000" cy="53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9FE6B20-A35E-BE94-EBF0-BDA3F86AB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3350" y="75352"/>
            <a:ext cx="359834" cy="50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E9FE55-260D-EDE1-12D3-40BCC5EA3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73232" y="6561666"/>
            <a:ext cx="245533" cy="365125"/>
          </a:xfrm>
        </p:spPr>
        <p:txBody>
          <a:bodyPr/>
          <a:lstStyle/>
          <a:p>
            <a:fld id="{10DB2CD3-D409-4C67-8B0E-7540EE4D0E31}" type="slidenum">
              <a:rPr lang="en-US" smtClean="0">
                <a:solidFill>
                  <a:schemeClr val="bg1"/>
                </a:solidFill>
              </a:r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B438C8-790C-65D4-E286-EDE4778CD673}"/>
              </a:ext>
            </a:extLst>
          </p:cNvPr>
          <p:cNvSpPr txBox="1"/>
          <p:nvPr/>
        </p:nvSpPr>
        <p:spPr>
          <a:xfrm>
            <a:off x="321733" y="880534"/>
            <a:ext cx="345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Bahnschrift" panose="020B0502040204020203" pitchFamily="34" charset="0"/>
              </a:rPr>
              <a:t>Purpose: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C93C97-0850-0F0B-B754-A1558110B3C8}"/>
              </a:ext>
            </a:extLst>
          </p:cNvPr>
          <p:cNvSpPr txBox="1"/>
          <p:nvPr/>
        </p:nvSpPr>
        <p:spPr>
          <a:xfrm>
            <a:off x="-125942" y="1874728"/>
            <a:ext cx="52620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Bahnschrift" panose="020B0502040204020203" pitchFamily="34" charset="0"/>
              </a:rPr>
              <a:t>The current NASA flagship X-ray space telescope, Chandra, is 26 years old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Bahnschrift" panose="020B0502040204020203" pitchFamily="34" charset="0"/>
              </a:rPr>
              <a:t>My research group has been tasked with developing technology for  next generation X-ray optics</a:t>
            </a:r>
          </a:p>
        </p:txBody>
      </p:sp>
      <p:pic>
        <p:nvPicPr>
          <p:cNvPr id="8196" name="Picture 4" descr="Chandra X-ray Observatory - NASA">
            <a:extLst>
              <a:ext uri="{FF2B5EF4-FFF2-40B4-BE49-F238E27FC236}">
                <a16:creationId xmlns:a16="http://schemas.microsoft.com/office/drawing/2014/main" id="{472E02B3-E92A-0381-F261-5D62735FF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766" y="1850887"/>
            <a:ext cx="6438482" cy="36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F95086-52E4-E902-5464-8FED6A36E5AE}"/>
              </a:ext>
            </a:extLst>
          </p:cNvPr>
          <p:cNvSpPr txBox="1"/>
          <p:nvPr/>
        </p:nvSpPr>
        <p:spPr>
          <a:xfrm>
            <a:off x="11451693" y="5473005"/>
            <a:ext cx="14023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Nasa.gov</a:t>
            </a:r>
          </a:p>
        </p:txBody>
      </p:sp>
    </p:spTree>
    <p:extLst>
      <p:ext uri="{BB962C8B-B14F-4D97-AF65-F5344CB8AC3E}">
        <p14:creationId xmlns:p14="http://schemas.microsoft.com/office/powerpoint/2010/main" val="4048313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4C99D-203F-C757-433D-A2414614F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6321C3-FBEE-5DEE-AD1D-066C54F33922}"/>
              </a:ext>
            </a:extLst>
          </p:cNvPr>
          <p:cNvSpPr/>
          <p:nvPr/>
        </p:nvSpPr>
        <p:spPr>
          <a:xfrm>
            <a:off x="0" y="0"/>
            <a:ext cx="12192000" cy="6180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56C7557F-448A-946E-2593-6F839DD071CE}"/>
              </a:ext>
            </a:extLst>
          </p:cNvPr>
          <p:cNvSpPr/>
          <p:nvPr/>
        </p:nvSpPr>
        <p:spPr>
          <a:xfrm>
            <a:off x="5583766" y="6561666"/>
            <a:ext cx="1024467" cy="296333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E572606-CB8B-C644-309A-9AC08F437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840" y="81701"/>
            <a:ext cx="2223196" cy="50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ASA Insignia Color">
            <a:extLst>
              <a:ext uri="{FF2B5EF4-FFF2-40B4-BE49-F238E27FC236}">
                <a16:creationId xmlns:a16="http://schemas.microsoft.com/office/drawing/2014/main" id="{0775C5AF-1F81-82EB-DE01-5F481A8ED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67"/>
          <a:stretch/>
        </p:blipFill>
        <p:spPr bwMode="auto">
          <a:xfrm>
            <a:off x="10816693" y="57572"/>
            <a:ext cx="635000" cy="53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A73BCA2-3A1A-D6BE-8955-E09604A74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3350" y="75352"/>
            <a:ext cx="359834" cy="50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F0200F-10CA-6805-11B4-F98A936A1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73232" y="6561666"/>
            <a:ext cx="245533" cy="365125"/>
          </a:xfrm>
        </p:spPr>
        <p:txBody>
          <a:bodyPr/>
          <a:lstStyle/>
          <a:p>
            <a:fld id="{10DB2CD3-D409-4C67-8B0E-7540EE4D0E31}" type="slidenum">
              <a:rPr lang="en-US" smtClean="0">
                <a:solidFill>
                  <a:schemeClr val="bg1"/>
                </a:solidFill>
              </a:rPr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F48CEA-0302-F1E3-262A-F02C51B654F5}"/>
              </a:ext>
            </a:extLst>
          </p:cNvPr>
          <p:cNvSpPr txBox="1"/>
          <p:nvPr/>
        </p:nvSpPr>
        <p:spPr>
          <a:xfrm>
            <a:off x="321733" y="880534"/>
            <a:ext cx="345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Bahnschrift" panose="020B0502040204020203" pitchFamily="34" charset="0"/>
              </a:rPr>
              <a:t>Background: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58B6AB-6BD7-3844-4524-C301DD4D7C7E}"/>
              </a:ext>
            </a:extLst>
          </p:cNvPr>
          <p:cNvSpPr txBox="1"/>
          <p:nvPr/>
        </p:nvSpPr>
        <p:spPr>
          <a:xfrm>
            <a:off x="321732" y="1850887"/>
            <a:ext cx="1160145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Bahnschrift" panose="020B0502040204020203" pitchFamily="34" charset="0"/>
              </a:rPr>
              <a:t>X-Ray optics are challenging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Bahnschrift" panose="020B0502040204020203" pitchFamily="34" charset="0"/>
              </a:rPr>
              <a:t>Since the wavelength of X-rays are so small, lenses cannot be used and imperfections on the order of an X-ray prevent reflection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Bahnschrift" panose="020B0502040204020203" pitchFamily="34" charset="0"/>
              </a:rPr>
              <a:t>All X-ray telescopes are mirror-based, precise, and in space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Bahnschrift" panose="020B0502040204020203" pitchFamily="34" charset="0"/>
              </a:rPr>
              <a:t>One approach is to use a collection of small mirrors where incident x-rays just barely graze the mirror surface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latin typeface="Bahnschrift" panose="020B0502040204020203" pitchFamily="34" charset="0"/>
            </a:endParaRPr>
          </a:p>
        </p:txBody>
      </p:sp>
      <p:pic>
        <p:nvPicPr>
          <p:cNvPr id="6150" name="Picture 6" descr="Electromagnetic Spectrum">
            <a:extLst>
              <a:ext uri="{FF2B5EF4-FFF2-40B4-BE49-F238E27FC236}">
                <a16:creationId xmlns:a16="http://schemas.microsoft.com/office/drawing/2014/main" id="{9A3C4C41-FEC0-16D3-1161-A75A427F0D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" t="32144" r="15416" b="39284"/>
          <a:stretch/>
        </p:blipFill>
        <p:spPr bwMode="auto">
          <a:xfrm>
            <a:off x="601131" y="4665239"/>
            <a:ext cx="9601200" cy="171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DB5817-86CA-5182-19F4-3BB9A26FCBD4}"/>
              </a:ext>
            </a:extLst>
          </p:cNvPr>
          <p:cNvSpPr txBox="1"/>
          <p:nvPr/>
        </p:nvSpPr>
        <p:spPr>
          <a:xfrm>
            <a:off x="9714886" y="6267933"/>
            <a:ext cx="18484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prstClr val="black">
                    <a:tint val="82000"/>
                  </a:prstClr>
                </a:solidFill>
                <a:latin typeface="Bahnschrift" panose="020B0502040204020203" pitchFamily="34" charset="0"/>
              </a:rPr>
              <a:t>Nasa.gov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893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29A1D-B247-292A-5FEE-E4455FCC3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888F25-8508-7ACC-C60D-9D9A06790E10}"/>
              </a:ext>
            </a:extLst>
          </p:cNvPr>
          <p:cNvSpPr/>
          <p:nvPr/>
        </p:nvSpPr>
        <p:spPr>
          <a:xfrm>
            <a:off x="0" y="0"/>
            <a:ext cx="12192000" cy="6180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62136134-29DF-D102-1CA7-512F70662777}"/>
              </a:ext>
            </a:extLst>
          </p:cNvPr>
          <p:cNvSpPr/>
          <p:nvPr/>
        </p:nvSpPr>
        <p:spPr>
          <a:xfrm>
            <a:off x="5583766" y="6561666"/>
            <a:ext cx="1024467" cy="296333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7ED89FB-D745-CAC2-4CFC-0D8EB1410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840" y="81701"/>
            <a:ext cx="2223196" cy="50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ASA Insignia Color">
            <a:extLst>
              <a:ext uri="{FF2B5EF4-FFF2-40B4-BE49-F238E27FC236}">
                <a16:creationId xmlns:a16="http://schemas.microsoft.com/office/drawing/2014/main" id="{A91AB7A5-A7A5-74A2-21E1-7910516195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67"/>
          <a:stretch/>
        </p:blipFill>
        <p:spPr bwMode="auto">
          <a:xfrm>
            <a:off x="10816693" y="57572"/>
            <a:ext cx="635000" cy="53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67852DC-2649-BF07-B500-70F266381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3350" y="75352"/>
            <a:ext cx="359834" cy="50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C4D4ED-FCE4-230B-7AE8-87ADDE6BB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73232" y="6561666"/>
            <a:ext cx="245533" cy="365125"/>
          </a:xfrm>
        </p:spPr>
        <p:txBody>
          <a:bodyPr/>
          <a:lstStyle/>
          <a:p>
            <a:fld id="{10DB2CD3-D409-4C67-8B0E-7540EE4D0E31}" type="slidenum">
              <a:rPr lang="en-US" smtClean="0">
                <a:solidFill>
                  <a:schemeClr val="bg1"/>
                </a:solidFill>
              </a:r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72164C-E222-CD3E-0050-79B819E67EFF}"/>
              </a:ext>
            </a:extLst>
          </p:cNvPr>
          <p:cNvSpPr txBox="1"/>
          <p:nvPr/>
        </p:nvSpPr>
        <p:spPr>
          <a:xfrm>
            <a:off x="321733" y="880534"/>
            <a:ext cx="116014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Bahnschrift" panose="020B0502040204020203" pitchFamily="34" charset="0"/>
              </a:rPr>
              <a:t>Objective: Find a way to write and etch Flex (Mirror) Segment pattern into curved substrate</a:t>
            </a:r>
          </a:p>
          <a:p>
            <a:endParaRPr lang="en-US" sz="4000" dirty="0">
              <a:latin typeface="Bahnschrift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E939E8-CAB7-AF1F-ADC4-6442D5CE5C15}"/>
              </a:ext>
            </a:extLst>
          </p:cNvPr>
          <p:cNvSpPr txBox="1"/>
          <p:nvPr/>
        </p:nvSpPr>
        <p:spPr>
          <a:xfrm>
            <a:off x="8558350" y="6561666"/>
            <a:ext cx="12992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Chalifoux, APRA 2025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20401FA-EF9E-0EF2-CABB-E2C18C7B0793}"/>
              </a:ext>
            </a:extLst>
          </p:cNvPr>
          <p:cNvGrpSpPr/>
          <p:nvPr/>
        </p:nvGrpSpPr>
        <p:grpSpPr>
          <a:xfrm>
            <a:off x="2334445" y="2192003"/>
            <a:ext cx="7523106" cy="3946910"/>
            <a:chOff x="1974855" y="2198097"/>
            <a:chExt cx="8242286" cy="4324219"/>
          </a:xfrm>
        </p:grpSpPr>
        <p:pic>
          <p:nvPicPr>
            <p:cNvPr id="11" name="Picture 10" descr="A close-up of a glass plate&#10;&#10;AI-generated content may be incorrect.">
              <a:extLst>
                <a:ext uri="{FF2B5EF4-FFF2-40B4-BE49-F238E27FC236}">
                  <a16:creationId xmlns:a16="http://schemas.microsoft.com/office/drawing/2014/main" id="{E365958D-F21F-A1AC-87AE-A779EA4F6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53" t="11338" r="34" b="23325"/>
            <a:stretch/>
          </p:blipFill>
          <p:spPr>
            <a:xfrm>
              <a:off x="1974855" y="2198097"/>
              <a:ext cx="8242286" cy="4324219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1CC99AF-DEEF-BC63-570C-94E1F85D04EA}"/>
                </a:ext>
              </a:extLst>
            </p:cNvPr>
            <p:cNvSpPr/>
            <p:nvPr/>
          </p:nvSpPr>
          <p:spPr>
            <a:xfrm>
              <a:off x="2104103" y="6164826"/>
              <a:ext cx="2212258" cy="23597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5BD3083-F429-683F-7054-9AFDB23C86CA}"/>
                </a:ext>
              </a:extLst>
            </p:cNvPr>
            <p:cNvSpPr txBox="1"/>
            <p:nvPr/>
          </p:nvSpPr>
          <p:spPr>
            <a:xfrm>
              <a:off x="2767642" y="5795494"/>
              <a:ext cx="8851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25 mm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A1E6B72-5437-D279-1AAE-91F1B59EEC52}"/>
              </a:ext>
            </a:extLst>
          </p:cNvPr>
          <p:cNvSpPr txBox="1"/>
          <p:nvPr/>
        </p:nvSpPr>
        <p:spPr>
          <a:xfrm>
            <a:off x="2334445" y="6160351"/>
            <a:ext cx="7523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hnschrift" panose="020B0502040204020203" pitchFamily="34" charset="0"/>
              </a:rPr>
              <a:t>Flat Flex Segment after laser writing process, before chemical etching</a:t>
            </a:r>
          </a:p>
        </p:txBody>
      </p:sp>
    </p:spTree>
    <p:extLst>
      <p:ext uri="{BB962C8B-B14F-4D97-AF65-F5344CB8AC3E}">
        <p14:creationId xmlns:p14="http://schemas.microsoft.com/office/powerpoint/2010/main" val="2521989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81079-79FA-1A8D-BBA7-274C89D10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8DF009C-60A8-6FF7-663A-8A599427039D}"/>
              </a:ext>
            </a:extLst>
          </p:cNvPr>
          <p:cNvSpPr/>
          <p:nvPr/>
        </p:nvSpPr>
        <p:spPr>
          <a:xfrm>
            <a:off x="0" y="0"/>
            <a:ext cx="12192000" cy="6180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88BA5502-24A8-4EC4-EC5B-A683C142AB5E}"/>
              </a:ext>
            </a:extLst>
          </p:cNvPr>
          <p:cNvSpPr/>
          <p:nvPr/>
        </p:nvSpPr>
        <p:spPr>
          <a:xfrm>
            <a:off x="5583766" y="6561666"/>
            <a:ext cx="1024467" cy="296333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0DBB5-85C7-BED2-DE79-DCFB670B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73232" y="6561666"/>
            <a:ext cx="245533" cy="365125"/>
          </a:xfrm>
        </p:spPr>
        <p:txBody>
          <a:bodyPr/>
          <a:lstStyle/>
          <a:p>
            <a:fld id="{10DB2CD3-D409-4C67-8B0E-7540EE4D0E31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948011-D1E6-926D-DAF1-6F3E5B657753}"/>
              </a:ext>
            </a:extLst>
          </p:cNvPr>
          <p:cNvSpPr txBox="1"/>
          <p:nvPr/>
        </p:nvSpPr>
        <p:spPr>
          <a:xfrm>
            <a:off x="321733" y="880534"/>
            <a:ext cx="345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Bahnschrift" panose="020B0502040204020203" pitchFamily="34" charset="0"/>
              </a:rPr>
              <a:t>Background: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AFE5F131-1D52-4D09-FE0A-C99FE02A4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840" y="81701"/>
            <a:ext cx="2223196" cy="50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NASA Insignia Color">
            <a:extLst>
              <a:ext uri="{FF2B5EF4-FFF2-40B4-BE49-F238E27FC236}">
                <a16:creationId xmlns:a16="http://schemas.microsoft.com/office/drawing/2014/main" id="{1E1AB3A8-EE1C-DB4C-7C67-D210A52BB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67"/>
          <a:stretch/>
        </p:blipFill>
        <p:spPr bwMode="auto">
          <a:xfrm>
            <a:off x="10816693" y="57572"/>
            <a:ext cx="635000" cy="53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164AF91C-82C7-7446-4491-6E53786F6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3350" y="75352"/>
            <a:ext cx="359834" cy="50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82" name="Group 1081">
            <a:extLst>
              <a:ext uri="{FF2B5EF4-FFF2-40B4-BE49-F238E27FC236}">
                <a16:creationId xmlns:a16="http://schemas.microsoft.com/office/drawing/2014/main" id="{F9959623-B07B-20F4-5E6F-F8D737D153F2}"/>
              </a:ext>
            </a:extLst>
          </p:cNvPr>
          <p:cNvGrpSpPr/>
          <p:nvPr/>
        </p:nvGrpSpPr>
        <p:grpSpPr>
          <a:xfrm>
            <a:off x="427659" y="1663430"/>
            <a:ext cx="11322114" cy="4742509"/>
            <a:chOff x="427659" y="1663430"/>
            <a:chExt cx="11322114" cy="474250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59434B5-EEA0-F350-321D-40913F5FD4EA}"/>
                </a:ext>
              </a:extLst>
            </p:cNvPr>
            <p:cNvSpPr/>
            <p:nvPr/>
          </p:nvSpPr>
          <p:spPr>
            <a:xfrm>
              <a:off x="10161251" y="3488300"/>
              <a:ext cx="1402099" cy="28574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ACF40E7-9788-54DA-D184-EC7EC6E5C866}"/>
                </a:ext>
              </a:extLst>
            </p:cNvPr>
            <p:cNvSpPr/>
            <p:nvPr/>
          </p:nvSpPr>
          <p:spPr>
            <a:xfrm>
              <a:off x="8707262" y="3494739"/>
              <a:ext cx="1454318" cy="285742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1AC30CC-DFB0-2A47-62A5-C0E3AE12EC10}"/>
                </a:ext>
              </a:extLst>
            </p:cNvPr>
            <p:cNvSpPr/>
            <p:nvPr/>
          </p:nvSpPr>
          <p:spPr>
            <a:xfrm>
              <a:off x="3883463" y="3494739"/>
              <a:ext cx="4823802" cy="285742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6FB8DC6-61A8-78A7-4D1B-EF80D04AA6D0}"/>
                </a:ext>
              </a:extLst>
            </p:cNvPr>
            <p:cNvSpPr/>
            <p:nvPr/>
          </p:nvSpPr>
          <p:spPr>
            <a:xfrm>
              <a:off x="3900162" y="1670632"/>
              <a:ext cx="3838397" cy="18241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99D5288-D7AD-C764-41A3-E4F38623C7C3}"/>
                </a:ext>
              </a:extLst>
            </p:cNvPr>
            <p:cNvSpPr/>
            <p:nvPr/>
          </p:nvSpPr>
          <p:spPr>
            <a:xfrm>
              <a:off x="427659" y="1663430"/>
              <a:ext cx="3474059" cy="4688732"/>
            </a:xfrm>
            <a:custGeom>
              <a:avLst/>
              <a:gdLst>
                <a:gd name="connsiteX0" fmla="*/ 145131 w 3397836"/>
                <a:gd name="connsiteY0" fmla="*/ 0 h 3310467"/>
                <a:gd name="connsiteX1" fmla="*/ 1149115 w 3397836"/>
                <a:gd name="connsiteY1" fmla="*/ 0 h 3310467"/>
                <a:gd name="connsiteX2" fmla="*/ 3397836 w 3397836"/>
                <a:gd name="connsiteY2" fmla="*/ 0 h 3310467"/>
                <a:gd name="connsiteX3" fmla="*/ 3397836 w 3397836"/>
                <a:gd name="connsiteY3" fmla="*/ 3310467 h 3310467"/>
                <a:gd name="connsiteX4" fmla="*/ 1149115 w 3397836"/>
                <a:gd name="connsiteY4" fmla="*/ 3310467 h 3310467"/>
                <a:gd name="connsiteX5" fmla="*/ 145131 w 3397836"/>
                <a:gd name="connsiteY5" fmla="*/ 3310467 h 3310467"/>
                <a:gd name="connsiteX6" fmla="*/ 0 w 3397836"/>
                <a:gd name="connsiteY6" fmla="*/ 3165336 h 3310467"/>
                <a:gd name="connsiteX7" fmla="*/ 0 w 3397836"/>
                <a:gd name="connsiteY7" fmla="*/ 145131 h 3310467"/>
                <a:gd name="connsiteX8" fmla="*/ 145131 w 3397836"/>
                <a:gd name="connsiteY8" fmla="*/ 0 h 3310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97836" h="3310467">
                  <a:moveTo>
                    <a:pt x="145131" y="0"/>
                  </a:moveTo>
                  <a:lnTo>
                    <a:pt x="1149115" y="0"/>
                  </a:lnTo>
                  <a:lnTo>
                    <a:pt x="3397836" y="0"/>
                  </a:lnTo>
                  <a:lnTo>
                    <a:pt x="3397836" y="3310467"/>
                  </a:lnTo>
                  <a:lnTo>
                    <a:pt x="1149115" y="3310467"/>
                  </a:lnTo>
                  <a:lnTo>
                    <a:pt x="145131" y="3310467"/>
                  </a:lnTo>
                  <a:cubicBezTo>
                    <a:pt x="64977" y="3310467"/>
                    <a:pt x="0" y="3245490"/>
                    <a:pt x="0" y="3165336"/>
                  </a:cubicBezTo>
                  <a:lnTo>
                    <a:pt x="0" y="145131"/>
                  </a:lnTo>
                  <a:cubicBezTo>
                    <a:pt x="0" y="64977"/>
                    <a:pt x="64977" y="0"/>
                    <a:pt x="145131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7D0DF2E1-01F7-F324-55A0-61DEF7EEA9A4}"/>
                </a:ext>
              </a:extLst>
            </p:cNvPr>
            <p:cNvSpPr/>
            <p:nvPr/>
          </p:nvSpPr>
          <p:spPr>
            <a:xfrm>
              <a:off x="427660" y="1663430"/>
              <a:ext cx="11322113" cy="4688732"/>
            </a:xfrm>
            <a:prstGeom prst="roundRect">
              <a:avLst>
                <a:gd name="adj" fmla="val 4384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CB859DA9-B812-C850-4221-1A5128FC3F30}"/>
                </a:ext>
              </a:extLst>
            </p:cNvPr>
            <p:cNvSpPr/>
            <p:nvPr/>
          </p:nvSpPr>
          <p:spPr>
            <a:xfrm>
              <a:off x="547563" y="3635994"/>
              <a:ext cx="1405752" cy="77705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Slumping</a:t>
              </a: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7790CAF8-AD33-0AA5-4F84-9C703460E22B}"/>
                </a:ext>
              </a:extLst>
            </p:cNvPr>
            <p:cNvSpPr/>
            <p:nvPr/>
          </p:nvSpPr>
          <p:spPr>
            <a:xfrm>
              <a:off x="2502684" y="3635994"/>
              <a:ext cx="1235188" cy="79672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Writing,</a:t>
              </a:r>
            </a:p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etching</a:t>
              </a: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16A5008D-6AC3-DF23-B8D8-BD6FDE7F0F9E}"/>
                </a:ext>
              </a:extLst>
            </p:cNvPr>
            <p:cNvSpPr/>
            <p:nvPr/>
          </p:nvSpPr>
          <p:spPr>
            <a:xfrm>
              <a:off x="4681026" y="2572873"/>
              <a:ext cx="1329938" cy="79836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Backside coating</a:t>
              </a: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FEA9A35B-D2E2-DE21-C904-3F5034959E5D}"/>
                </a:ext>
              </a:extLst>
            </p:cNvPr>
            <p:cNvSpPr/>
            <p:nvPr/>
          </p:nvSpPr>
          <p:spPr>
            <a:xfrm>
              <a:off x="4670781" y="3669728"/>
              <a:ext cx="1571648" cy="77705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Spacer fabrication</a:t>
              </a:r>
            </a:p>
          </p:txBody>
        </p:sp>
        <p:sp>
          <p:nvSpPr>
            <p:cNvPr id="1024" name="Rectangle: Rounded Corners 1023">
              <a:extLst>
                <a:ext uri="{FF2B5EF4-FFF2-40B4-BE49-F238E27FC236}">
                  <a16:creationId xmlns:a16="http://schemas.microsoft.com/office/drawing/2014/main" id="{604E4F65-CF90-5C10-AFFF-AC22615F4395}"/>
                </a:ext>
              </a:extLst>
            </p:cNvPr>
            <p:cNvSpPr/>
            <p:nvPr/>
          </p:nvSpPr>
          <p:spPr>
            <a:xfrm>
              <a:off x="6204907" y="2579525"/>
              <a:ext cx="1350221" cy="77372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Frontside coating</a:t>
              </a:r>
            </a:p>
          </p:txBody>
        </p:sp>
        <p:sp>
          <p:nvSpPr>
            <p:cNvPr id="1025" name="Rectangle: Rounded Corners 1024">
              <a:extLst>
                <a:ext uri="{FF2B5EF4-FFF2-40B4-BE49-F238E27FC236}">
                  <a16:creationId xmlns:a16="http://schemas.microsoft.com/office/drawing/2014/main" id="{B0BD88FA-4C37-B96F-61E2-0D8E518522B3}"/>
                </a:ext>
              </a:extLst>
            </p:cNvPr>
            <p:cNvSpPr/>
            <p:nvPr/>
          </p:nvSpPr>
          <p:spPr>
            <a:xfrm>
              <a:off x="4684031" y="4749343"/>
              <a:ext cx="1558398" cy="77705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Base fabrication</a:t>
              </a:r>
            </a:p>
          </p:txBody>
        </p:sp>
        <p:sp>
          <p:nvSpPr>
            <p:cNvPr id="1026" name="Rectangle: Rounded Corners 1025">
              <a:extLst>
                <a:ext uri="{FF2B5EF4-FFF2-40B4-BE49-F238E27FC236}">
                  <a16:creationId xmlns:a16="http://schemas.microsoft.com/office/drawing/2014/main" id="{EEDB5C00-1629-59F6-7BD4-1D12C2C9F6FB}"/>
                </a:ext>
              </a:extLst>
            </p:cNvPr>
            <p:cNvSpPr/>
            <p:nvPr/>
          </p:nvSpPr>
          <p:spPr>
            <a:xfrm>
              <a:off x="6772682" y="3697087"/>
              <a:ext cx="1220362" cy="77705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Welding</a:t>
              </a:r>
            </a:p>
          </p:txBody>
        </p:sp>
        <p:sp>
          <p:nvSpPr>
            <p:cNvPr id="1027" name="Rectangle: Rounded Corners 1026">
              <a:extLst>
                <a:ext uri="{FF2B5EF4-FFF2-40B4-BE49-F238E27FC236}">
                  <a16:creationId xmlns:a16="http://schemas.microsoft.com/office/drawing/2014/main" id="{131CF8EC-F6A4-C4FC-9B97-751B28C070DB}"/>
                </a:ext>
              </a:extLst>
            </p:cNvPr>
            <p:cNvSpPr/>
            <p:nvPr/>
          </p:nvSpPr>
          <p:spPr>
            <a:xfrm>
              <a:off x="8407879" y="3687347"/>
              <a:ext cx="1460741" cy="77705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Alignment &amp; figuring</a:t>
              </a:r>
            </a:p>
          </p:txBody>
        </p:sp>
        <p:sp>
          <p:nvSpPr>
            <p:cNvPr id="1028" name="Rectangle: Rounded Corners 1027">
              <a:extLst>
                <a:ext uri="{FF2B5EF4-FFF2-40B4-BE49-F238E27FC236}">
                  <a16:creationId xmlns:a16="http://schemas.microsoft.com/office/drawing/2014/main" id="{BE2263DB-46D7-9346-C529-414C4E0FB85E}"/>
                </a:ext>
              </a:extLst>
            </p:cNvPr>
            <p:cNvSpPr/>
            <p:nvPr/>
          </p:nvSpPr>
          <p:spPr>
            <a:xfrm>
              <a:off x="10200186" y="3648096"/>
              <a:ext cx="1220362" cy="77705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X-ray testing</a:t>
              </a:r>
            </a:p>
          </p:txBody>
        </p:sp>
        <p:sp>
          <p:nvSpPr>
            <p:cNvPr id="1029" name="Arc 1028">
              <a:extLst>
                <a:ext uri="{FF2B5EF4-FFF2-40B4-BE49-F238E27FC236}">
                  <a16:creationId xmlns:a16="http://schemas.microsoft.com/office/drawing/2014/main" id="{3EE01C5D-F2C9-60F2-7FC2-09BEAF34FA08}"/>
                </a:ext>
              </a:extLst>
            </p:cNvPr>
            <p:cNvSpPr/>
            <p:nvPr/>
          </p:nvSpPr>
          <p:spPr>
            <a:xfrm>
              <a:off x="8041411" y="3244026"/>
              <a:ext cx="1337527" cy="1561381"/>
            </a:xfrm>
            <a:prstGeom prst="arc">
              <a:avLst>
                <a:gd name="adj1" fmla="val 2487876"/>
                <a:gd name="adj2" fmla="val 8606975"/>
              </a:avLst>
            </a:prstGeom>
            <a:ln w="3810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30" name="Arc 1029">
              <a:extLst>
                <a:ext uri="{FF2B5EF4-FFF2-40B4-BE49-F238E27FC236}">
                  <a16:creationId xmlns:a16="http://schemas.microsoft.com/office/drawing/2014/main" id="{C424CF55-D51D-AB4F-6D7D-94C60313B4BC}"/>
                </a:ext>
              </a:extLst>
            </p:cNvPr>
            <p:cNvSpPr/>
            <p:nvPr/>
          </p:nvSpPr>
          <p:spPr>
            <a:xfrm flipV="1">
              <a:off x="8720037" y="3417766"/>
              <a:ext cx="773668" cy="903152"/>
            </a:xfrm>
            <a:prstGeom prst="arc">
              <a:avLst>
                <a:gd name="adj1" fmla="val 2158213"/>
                <a:gd name="adj2" fmla="val 8606975"/>
              </a:avLst>
            </a:prstGeom>
            <a:ln w="3810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31" name="Freeform: Shape 1030">
              <a:extLst>
                <a:ext uri="{FF2B5EF4-FFF2-40B4-BE49-F238E27FC236}">
                  <a16:creationId xmlns:a16="http://schemas.microsoft.com/office/drawing/2014/main" id="{8E653186-0421-B75C-8AD0-8677BEB940F3}"/>
                </a:ext>
              </a:extLst>
            </p:cNvPr>
            <p:cNvSpPr/>
            <p:nvPr/>
          </p:nvSpPr>
          <p:spPr>
            <a:xfrm>
              <a:off x="6335990" y="4621776"/>
              <a:ext cx="686083" cy="557160"/>
            </a:xfrm>
            <a:custGeom>
              <a:avLst/>
              <a:gdLst>
                <a:gd name="connsiteX0" fmla="*/ 0 w 673100"/>
                <a:gd name="connsiteY0" fmla="*/ 766233 h 766233"/>
                <a:gd name="connsiteX1" fmla="*/ 283633 w 673100"/>
                <a:gd name="connsiteY1" fmla="*/ 766233 h 766233"/>
                <a:gd name="connsiteX2" fmla="*/ 673100 w 673100"/>
                <a:gd name="connsiteY2" fmla="*/ 0 h 766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3100" h="766233">
                  <a:moveTo>
                    <a:pt x="0" y="766233"/>
                  </a:moveTo>
                  <a:lnTo>
                    <a:pt x="283633" y="766233"/>
                  </a:lnTo>
                  <a:lnTo>
                    <a:pt x="673100" y="0"/>
                  </a:lnTo>
                </a:path>
              </a:pathLst>
            </a:custGeom>
            <a:noFill/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32" name="Freeform: Shape 1031">
              <a:extLst>
                <a:ext uri="{FF2B5EF4-FFF2-40B4-BE49-F238E27FC236}">
                  <a16:creationId xmlns:a16="http://schemas.microsoft.com/office/drawing/2014/main" id="{0823549A-0489-3F19-3BFC-EF3295E8001B}"/>
                </a:ext>
              </a:extLst>
            </p:cNvPr>
            <p:cNvSpPr/>
            <p:nvPr/>
          </p:nvSpPr>
          <p:spPr>
            <a:xfrm>
              <a:off x="7577341" y="3081341"/>
              <a:ext cx="243112" cy="565752"/>
            </a:xfrm>
            <a:custGeom>
              <a:avLst/>
              <a:gdLst>
                <a:gd name="connsiteX0" fmla="*/ 0 w 266700"/>
                <a:gd name="connsiteY0" fmla="*/ 0 h 143933"/>
                <a:gd name="connsiteX1" fmla="*/ 122767 w 266700"/>
                <a:gd name="connsiteY1" fmla="*/ 0 h 143933"/>
                <a:gd name="connsiteX2" fmla="*/ 266700 w 266700"/>
                <a:gd name="connsiteY2" fmla="*/ 143933 h 14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700" h="143933">
                  <a:moveTo>
                    <a:pt x="0" y="0"/>
                  </a:moveTo>
                  <a:lnTo>
                    <a:pt x="122767" y="0"/>
                  </a:lnTo>
                  <a:lnTo>
                    <a:pt x="266700" y="143933"/>
                  </a:lnTo>
                </a:path>
              </a:pathLst>
            </a:custGeom>
            <a:noFill/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033" name="TextBox 1032">
              <a:extLst>
                <a:ext uri="{FF2B5EF4-FFF2-40B4-BE49-F238E27FC236}">
                  <a16:creationId xmlns:a16="http://schemas.microsoft.com/office/drawing/2014/main" id="{E82F6CF8-B9EC-2010-2907-40587429690F}"/>
                </a:ext>
              </a:extLst>
            </p:cNvPr>
            <p:cNvSpPr txBox="1"/>
            <p:nvPr/>
          </p:nvSpPr>
          <p:spPr>
            <a:xfrm>
              <a:off x="7951798" y="4844121"/>
              <a:ext cx="1641640" cy="610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Repeat for all shells</a:t>
              </a:r>
            </a:p>
          </p:txBody>
        </p:sp>
        <p:sp>
          <p:nvSpPr>
            <p:cNvPr id="1034" name="TextBox 1033">
              <a:extLst>
                <a:ext uri="{FF2B5EF4-FFF2-40B4-BE49-F238E27FC236}">
                  <a16:creationId xmlns:a16="http://schemas.microsoft.com/office/drawing/2014/main" id="{C7646DE5-6E88-4880-E1A3-8D764751798D}"/>
                </a:ext>
              </a:extLst>
            </p:cNvPr>
            <p:cNvSpPr txBox="1"/>
            <p:nvPr/>
          </p:nvSpPr>
          <p:spPr>
            <a:xfrm>
              <a:off x="8307941" y="2868830"/>
              <a:ext cx="1640471" cy="74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Iterate to convergence</a:t>
              </a:r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F6ED8636-D43A-7479-E907-060AC2B00DE3}"/>
                </a:ext>
              </a:extLst>
            </p:cNvPr>
            <p:cNvSpPr/>
            <p:nvPr/>
          </p:nvSpPr>
          <p:spPr>
            <a:xfrm>
              <a:off x="3112763" y="2967173"/>
              <a:ext cx="1235188" cy="565754"/>
            </a:xfrm>
            <a:custGeom>
              <a:avLst/>
              <a:gdLst>
                <a:gd name="connsiteX0" fmla="*/ 0 w 190500"/>
                <a:gd name="connsiteY0" fmla="*/ 76200 h 76200"/>
                <a:gd name="connsiteX1" fmla="*/ 76200 w 190500"/>
                <a:gd name="connsiteY1" fmla="*/ 0 h 76200"/>
                <a:gd name="connsiteX2" fmla="*/ 190500 w 190500"/>
                <a:gd name="connsiteY2" fmla="*/ 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0" h="76200">
                  <a:moveTo>
                    <a:pt x="0" y="76200"/>
                  </a:moveTo>
                  <a:lnTo>
                    <a:pt x="76200" y="0"/>
                  </a:lnTo>
                  <a:lnTo>
                    <a:pt x="190500" y="0"/>
                  </a:lnTo>
                </a:path>
              </a:pathLst>
            </a:custGeom>
            <a:noFill/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7" name="Straight Arrow Connector 1036">
              <a:extLst>
                <a:ext uri="{FF2B5EF4-FFF2-40B4-BE49-F238E27FC236}">
                  <a16:creationId xmlns:a16="http://schemas.microsoft.com/office/drawing/2014/main" id="{85F169DE-FFF4-2EE2-5574-EA5BB0725330}"/>
                </a:ext>
              </a:extLst>
            </p:cNvPr>
            <p:cNvCxnSpPr>
              <a:cxnSpLocks/>
            </p:cNvCxnSpPr>
            <p:nvPr/>
          </p:nvCxnSpPr>
          <p:spPr>
            <a:xfrm>
              <a:off x="9916478" y="4072908"/>
              <a:ext cx="243078" cy="87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8" name="Straight Arrow Connector 1037">
              <a:extLst>
                <a:ext uri="{FF2B5EF4-FFF2-40B4-BE49-F238E27FC236}">
                  <a16:creationId xmlns:a16="http://schemas.microsoft.com/office/drawing/2014/main" id="{FBC2CBBC-1F52-FAA9-8FAA-46BAEB4598F4}"/>
                </a:ext>
              </a:extLst>
            </p:cNvPr>
            <p:cNvCxnSpPr>
              <a:cxnSpLocks/>
            </p:cNvCxnSpPr>
            <p:nvPr/>
          </p:nvCxnSpPr>
          <p:spPr>
            <a:xfrm>
              <a:off x="8041411" y="4072908"/>
              <a:ext cx="28712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9" name="Straight Arrow Connector 1038">
              <a:extLst>
                <a:ext uri="{FF2B5EF4-FFF2-40B4-BE49-F238E27FC236}">
                  <a16:creationId xmlns:a16="http://schemas.microsoft.com/office/drawing/2014/main" id="{89D3206F-C762-8FC3-95E7-85A3752FC1F2}"/>
                </a:ext>
              </a:extLst>
            </p:cNvPr>
            <p:cNvCxnSpPr>
              <a:cxnSpLocks/>
            </p:cNvCxnSpPr>
            <p:nvPr/>
          </p:nvCxnSpPr>
          <p:spPr>
            <a:xfrm>
              <a:off x="2010926" y="4040296"/>
              <a:ext cx="43071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1" name="Straight Arrow Connector 1040">
              <a:extLst>
                <a:ext uri="{FF2B5EF4-FFF2-40B4-BE49-F238E27FC236}">
                  <a16:creationId xmlns:a16="http://schemas.microsoft.com/office/drawing/2014/main" id="{D8BFB90E-46D1-F888-127D-43F73EB1E47B}"/>
                </a:ext>
              </a:extLst>
            </p:cNvPr>
            <p:cNvCxnSpPr>
              <a:cxnSpLocks/>
            </p:cNvCxnSpPr>
            <p:nvPr/>
          </p:nvCxnSpPr>
          <p:spPr>
            <a:xfrm>
              <a:off x="6052185" y="3035560"/>
              <a:ext cx="12001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30A52CE4-AB29-18AE-F204-128655B94E85}"/>
                </a:ext>
              </a:extLst>
            </p:cNvPr>
            <p:cNvSpPr/>
            <p:nvPr/>
          </p:nvSpPr>
          <p:spPr>
            <a:xfrm>
              <a:off x="9818705" y="3158345"/>
              <a:ext cx="339602" cy="457979"/>
            </a:xfrm>
            <a:custGeom>
              <a:avLst/>
              <a:gdLst>
                <a:gd name="connsiteX0" fmla="*/ 419100 w 419100"/>
                <a:gd name="connsiteY0" fmla="*/ 0 h 381000"/>
                <a:gd name="connsiteX1" fmla="*/ 122767 w 419100"/>
                <a:gd name="connsiteY1" fmla="*/ 0 h 381000"/>
                <a:gd name="connsiteX2" fmla="*/ 0 w 419100"/>
                <a:gd name="connsiteY2" fmla="*/ 38100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9100" h="381000">
                  <a:moveTo>
                    <a:pt x="419100" y="0"/>
                  </a:moveTo>
                  <a:lnTo>
                    <a:pt x="122767" y="0"/>
                  </a:lnTo>
                  <a:lnTo>
                    <a:pt x="0" y="381000"/>
                  </a:lnTo>
                </a:path>
              </a:pathLst>
            </a:custGeom>
            <a:noFill/>
            <a:ln>
              <a:solidFill>
                <a:schemeClr val="accent6">
                  <a:lumMod val="50000"/>
                </a:schemeClr>
              </a:solidFill>
              <a:tailEnd type="oval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43" name="Group 1042">
              <a:extLst>
                <a:ext uri="{FF2B5EF4-FFF2-40B4-BE49-F238E27FC236}">
                  <a16:creationId xmlns:a16="http://schemas.microsoft.com/office/drawing/2014/main" id="{7CDBD3F3-13C9-9A30-6941-60010D8A5784}"/>
                </a:ext>
              </a:extLst>
            </p:cNvPr>
            <p:cNvGrpSpPr/>
            <p:nvPr/>
          </p:nvGrpSpPr>
          <p:grpSpPr>
            <a:xfrm>
              <a:off x="9688749" y="1781795"/>
              <a:ext cx="1997192" cy="1184593"/>
              <a:chOff x="4526945" y="2924278"/>
              <a:chExt cx="4544069" cy="2308809"/>
            </a:xfrm>
          </p:grpSpPr>
          <p:pic>
            <p:nvPicPr>
              <p:cNvPr id="1044" name="Picture 1043">
                <a:extLst>
                  <a:ext uri="{FF2B5EF4-FFF2-40B4-BE49-F238E27FC236}">
                    <a16:creationId xmlns:a16="http://schemas.microsoft.com/office/drawing/2014/main" id="{82A88307-8BE1-AA33-61DE-7E35573FE8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805" t="-4286" r="-5463"/>
              <a:stretch/>
            </p:blipFill>
            <p:spPr>
              <a:xfrm>
                <a:off x="5037861" y="3205315"/>
                <a:ext cx="3321891" cy="1885193"/>
              </a:xfrm>
              <a:prstGeom prst="ellipse">
                <a:avLst/>
              </a:prstGeom>
            </p:spPr>
          </p:pic>
          <p:sp>
            <p:nvSpPr>
              <p:cNvPr id="1045" name="Freeform: Shape 1044">
                <a:extLst>
                  <a:ext uri="{FF2B5EF4-FFF2-40B4-BE49-F238E27FC236}">
                    <a16:creationId xmlns:a16="http://schemas.microsoft.com/office/drawing/2014/main" id="{B4F9A6A2-9066-D81B-53AF-5F54A6C7FD5E}"/>
                  </a:ext>
                </a:extLst>
              </p:cNvPr>
              <p:cNvSpPr/>
              <p:nvPr/>
            </p:nvSpPr>
            <p:spPr>
              <a:xfrm>
                <a:off x="4526945" y="2924278"/>
                <a:ext cx="4544069" cy="2308809"/>
              </a:xfrm>
              <a:custGeom>
                <a:avLst/>
                <a:gdLst>
                  <a:gd name="connsiteX0" fmla="*/ 2067975 w 4109990"/>
                  <a:gd name="connsiteY0" fmla="*/ 305397 h 2108798"/>
                  <a:gd name="connsiteX1" fmla="*/ 1907109 w 4109990"/>
                  <a:gd name="connsiteY1" fmla="*/ 445097 h 2108798"/>
                  <a:gd name="connsiteX2" fmla="*/ 1830909 w 4109990"/>
                  <a:gd name="connsiteY2" fmla="*/ 432397 h 2108798"/>
                  <a:gd name="connsiteX3" fmla="*/ 611709 w 4109990"/>
                  <a:gd name="connsiteY3" fmla="*/ 1465331 h 2108798"/>
                  <a:gd name="connsiteX4" fmla="*/ 611709 w 4109990"/>
                  <a:gd name="connsiteY4" fmla="*/ 1537297 h 2108798"/>
                  <a:gd name="connsiteX5" fmla="*/ 2080675 w 4109990"/>
                  <a:gd name="connsiteY5" fmla="*/ 1960631 h 2108798"/>
                  <a:gd name="connsiteX6" fmla="*/ 3321042 w 4109990"/>
                  <a:gd name="connsiteY6" fmla="*/ 923464 h 2108798"/>
                  <a:gd name="connsiteX7" fmla="*/ 3316809 w 4109990"/>
                  <a:gd name="connsiteY7" fmla="*/ 864197 h 2108798"/>
                  <a:gd name="connsiteX8" fmla="*/ 3109375 w 4109990"/>
                  <a:gd name="connsiteY8" fmla="*/ 800697 h 2108798"/>
                  <a:gd name="connsiteX9" fmla="*/ 3117842 w 4109990"/>
                  <a:gd name="connsiteY9" fmla="*/ 656764 h 2108798"/>
                  <a:gd name="connsiteX10" fmla="*/ 3100909 w 4109990"/>
                  <a:gd name="connsiteY10" fmla="*/ 618664 h 2108798"/>
                  <a:gd name="connsiteX11" fmla="*/ 2588675 w 4109990"/>
                  <a:gd name="connsiteY11" fmla="*/ 402764 h 2108798"/>
                  <a:gd name="connsiteX12" fmla="*/ 2054995 w 4109990"/>
                  <a:gd name="connsiteY12" fmla="*/ 0 h 2108798"/>
                  <a:gd name="connsiteX13" fmla="*/ 4109990 w 4109990"/>
                  <a:gd name="connsiteY13" fmla="*/ 1054399 h 2108798"/>
                  <a:gd name="connsiteX14" fmla="*/ 2054995 w 4109990"/>
                  <a:gd name="connsiteY14" fmla="*/ 2108798 h 2108798"/>
                  <a:gd name="connsiteX15" fmla="*/ 0 w 4109990"/>
                  <a:gd name="connsiteY15" fmla="*/ 1054399 h 2108798"/>
                  <a:gd name="connsiteX16" fmla="*/ 2054995 w 4109990"/>
                  <a:gd name="connsiteY16" fmla="*/ 0 h 2108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109990" h="2108798">
                    <a:moveTo>
                      <a:pt x="2067975" y="305397"/>
                    </a:moveTo>
                    <a:lnTo>
                      <a:pt x="1907109" y="445097"/>
                    </a:lnTo>
                    <a:lnTo>
                      <a:pt x="1830909" y="432397"/>
                    </a:lnTo>
                    <a:lnTo>
                      <a:pt x="611709" y="1465331"/>
                    </a:lnTo>
                    <a:lnTo>
                      <a:pt x="611709" y="1537297"/>
                    </a:lnTo>
                    <a:lnTo>
                      <a:pt x="2080675" y="1960631"/>
                    </a:lnTo>
                    <a:lnTo>
                      <a:pt x="3321042" y="923464"/>
                    </a:lnTo>
                    <a:lnTo>
                      <a:pt x="3316809" y="864197"/>
                    </a:lnTo>
                    <a:lnTo>
                      <a:pt x="3109375" y="800697"/>
                    </a:lnTo>
                    <a:lnTo>
                      <a:pt x="3117842" y="656764"/>
                    </a:lnTo>
                    <a:lnTo>
                      <a:pt x="3100909" y="618664"/>
                    </a:lnTo>
                    <a:lnTo>
                      <a:pt x="2588675" y="402764"/>
                    </a:lnTo>
                    <a:close/>
                    <a:moveTo>
                      <a:pt x="2054995" y="0"/>
                    </a:moveTo>
                    <a:cubicBezTo>
                      <a:pt x="3189937" y="0"/>
                      <a:pt x="4109990" y="472071"/>
                      <a:pt x="4109990" y="1054399"/>
                    </a:cubicBezTo>
                    <a:cubicBezTo>
                      <a:pt x="4109990" y="1636727"/>
                      <a:pt x="3189937" y="2108798"/>
                      <a:pt x="2054995" y="2108798"/>
                    </a:cubicBezTo>
                    <a:cubicBezTo>
                      <a:pt x="920053" y="2108798"/>
                      <a:pt x="0" y="1636727"/>
                      <a:pt x="0" y="1054399"/>
                    </a:cubicBezTo>
                    <a:cubicBezTo>
                      <a:pt x="0" y="472071"/>
                      <a:pt x="920053" y="0"/>
                      <a:pt x="2054995" y="0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046" name="Freeform: Shape 1045">
              <a:extLst>
                <a:ext uri="{FF2B5EF4-FFF2-40B4-BE49-F238E27FC236}">
                  <a16:creationId xmlns:a16="http://schemas.microsoft.com/office/drawing/2014/main" id="{B9965580-F6C9-0F76-789D-329D0FAB954B}"/>
                </a:ext>
              </a:extLst>
            </p:cNvPr>
            <p:cNvSpPr/>
            <p:nvPr/>
          </p:nvSpPr>
          <p:spPr>
            <a:xfrm>
              <a:off x="2481693" y="2633783"/>
              <a:ext cx="632707" cy="905140"/>
            </a:xfrm>
            <a:custGeom>
              <a:avLst/>
              <a:gdLst>
                <a:gd name="connsiteX0" fmla="*/ 0 w 673100"/>
                <a:gd name="connsiteY0" fmla="*/ 0 h 364067"/>
                <a:gd name="connsiteX1" fmla="*/ 342900 w 673100"/>
                <a:gd name="connsiteY1" fmla="*/ 0 h 364067"/>
                <a:gd name="connsiteX2" fmla="*/ 673100 w 673100"/>
                <a:gd name="connsiteY2" fmla="*/ 364067 h 36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3100" h="364067">
                  <a:moveTo>
                    <a:pt x="0" y="0"/>
                  </a:moveTo>
                  <a:lnTo>
                    <a:pt x="342900" y="0"/>
                  </a:lnTo>
                  <a:lnTo>
                    <a:pt x="673100" y="364067"/>
                  </a:lnTo>
                </a:path>
              </a:pathLst>
            </a:custGeom>
            <a:noFill/>
            <a:ln>
              <a:solidFill>
                <a:schemeClr val="accent6">
                  <a:lumMod val="50000"/>
                </a:schemeClr>
              </a:solidFill>
              <a:tailEnd type="oval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7" name="TextBox 1046">
              <a:extLst>
                <a:ext uri="{FF2B5EF4-FFF2-40B4-BE49-F238E27FC236}">
                  <a16:creationId xmlns:a16="http://schemas.microsoft.com/office/drawing/2014/main" id="{E104E6EA-0BD4-6F38-62EF-44883B0562AB}"/>
                </a:ext>
              </a:extLst>
            </p:cNvPr>
            <p:cNvSpPr txBox="1"/>
            <p:nvPr/>
          </p:nvSpPr>
          <p:spPr>
            <a:xfrm>
              <a:off x="840811" y="3164750"/>
              <a:ext cx="1545871" cy="435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/>
                <a:t>Flex Segment</a:t>
              </a:r>
            </a:p>
          </p:txBody>
        </p:sp>
        <p:cxnSp>
          <p:nvCxnSpPr>
            <p:cNvPr id="1048" name="Straight Arrow Connector 1047">
              <a:extLst>
                <a:ext uri="{FF2B5EF4-FFF2-40B4-BE49-F238E27FC236}">
                  <a16:creationId xmlns:a16="http://schemas.microsoft.com/office/drawing/2014/main" id="{CD5669B0-C3C4-B79D-FF91-DFC7AF3439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12764" y="4040296"/>
              <a:ext cx="690218" cy="38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9" name="Straight Arrow Connector 1048">
              <a:extLst>
                <a:ext uri="{FF2B5EF4-FFF2-40B4-BE49-F238E27FC236}">
                  <a16:creationId xmlns:a16="http://schemas.microsoft.com/office/drawing/2014/main" id="{83A70DAE-9C2C-6C36-A7C3-5A5EC5EA525A}"/>
                </a:ext>
              </a:extLst>
            </p:cNvPr>
            <p:cNvCxnSpPr>
              <a:cxnSpLocks/>
            </p:cNvCxnSpPr>
            <p:nvPr/>
          </p:nvCxnSpPr>
          <p:spPr>
            <a:xfrm>
              <a:off x="6335990" y="4095343"/>
              <a:ext cx="35976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0" name="TextBox 1049">
              <a:extLst>
                <a:ext uri="{FF2B5EF4-FFF2-40B4-BE49-F238E27FC236}">
                  <a16:creationId xmlns:a16="http://schemas.microsoft.com/office/drawing/2014/main" id="{F2FF140F-043A-AE57-213C-32A71A2D6B71}"/>
                </a:ext>
              </a:extLst>
            </p:cNvPr>
            <p:cNvSpPr txBox="1"/>
            <p:nvPr/>
          </p:nvSpPr>
          <p:spPr>
            <a:xfrm>
              <a:off x="9913305" y="2972192"/>
              <a:ext cx="1545871" cy="435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/>
                <a:t>Flex Module</a:t>
              </a:r>
            </a:p>
          </p:txBody>
        </p:sp>
        <p:sp>
          <p:nvSpPr>
            <p:cNvPr id="1051" name="TextBox 1050">
              <a:extLst>
                <a:ext uri="{FF2B5EF4-FFF2-40B4-BE49-F238E27FC236}">
                  <a16:creationId xmlns:a16="http://schemas.microsoft.com/office/drawing/2014/main" id="{DB6E0939-193B-DA59-6019-0E2F1AB238C4}"/>
                </a:ext>
              </a:extLst>
            </p:cNvPr>
            <p:cNvSpPr txBox="1"/>
            <p:nvPr/>
          </p:nvSpPr>
          <p:spPr>
            <a:xfrm>
              <a:off x="750606" y="5970024"/>
              <a:ext cx="2204460" cy="435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/>
                <a:t>Oversized segment</a:t>
              </a:r>
            </a:p>
          </p:txBody>
        </p:sp>
        <p:sp>
          <p:nvSpPr>
            <p:cNvPr id="1052" name="TextBox 1051">
              <a:extLst>
                <a:ext uri="{FF2B5EF4-FFF2-40B4-BE49-F238E27FC236}">
                  <a16:creationId xmlns:a16="http://schemas.microsoft.com/office/drawing/2014/main" id="{6A318B06-6436-EBA5-88FB-8CA109738421}"/>
                </a:ext>
              </a:extLst>
            </p:cNvPr>
            <p:cNvSpPr txBox="1"/>
            <p:nvPr/>
          </p:nvSpPr>
          <p:spPr>
            <a:xfrm>
              <a:off x="502387" y="1747373"/>
              <a:ext cx="4000595" cy="431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Flex Segment fabrication</a:t>
              </a:r>
            </a:p>
          </p:txBody>
        </p:sp>
        <p:sp>
          <p:nvSpPr>
            <p:cNvPr id="1053" name="TextBox 1052">
              <a:extLst>
                <a:ext uri="{FF2B5EF4-FFF2-40B4-BE49-F238E27FC236}">
                  <a16:creationId xmlns:a16="http://schemas.microsoft.com/office/drawing/2014/main" id="{65007C54-6E70-2F22-0054-F1ED050DB496}"/>
                </a:ext>
              </a:extLst>
            </p:cNvPr>
            <p:cNvSpPr txBox="1"/>
            <p:nvPr/>
          </p:nvSpPr>
          <p:spPr>
            <a:xfrm>
              <a:off x="4748145" y="1747373"/>
              <a:ext cx="2484055" cy="431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Coatings</a:t>
              </a:r>
            </a:p>
          </p:txBody>
        </p:sp>
        <p:sp>
          <p:nvSpPr>
            <p:cNvPr id="1054" name="TextBox 1053">
              <a:extLst>
                <a:ext uri="{FF2B5EF4-FFF2-40B4-BE49-F238E27FC236}">
                  <a16:creationId xmlns:a16="http://schemas.microsoft.com/office/drawing/2014/main" id="{CFF783D2-AC89-132B-A21B-B96E75C90C0F}"/>
                </a:ext>
              </a:extLst>
            </p:cNvPr>
            <p:cNvSpPr txBox="1"/>
            <p:nvPr/>
          </p:nvSpPr>
          <p:spPr>
            <a:xfrm>
              <a:off x="4947787" y="5896787"/>
              <a:ext cx="2484055" cy="431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Assembly</a:t>
              </a:r>
            </a:p>
          </p:txBody>
        </p:sp>
        <p:grpSp>
          <p:nvGrpSpPr>
            <p:cNvPr id="1059" name="Group 1058">
              <a:extLst>
                <a:ext uri="{FF2B5EF4-FFF2-40B4-BE49-F238E27FC236}">
                  <a16:creationId xmlns:a16="http://schemas.microsoft.com/office/drawing/2014/main" id="{39B05897-2107-9334-4FB4-F36BF5BE1168}"/>
                </a:ext>
              </a:extLst>
            </p:cNvPr>
            <p:cNvGrpSpPr/>
            <p:nvPr/>
          </p:nvGrpSpPr>
          <p:grpSpPr>
            <a:xfrm>
              <a:off x="511291" y="2144242"/>
              <a:ext cx="1867128" cy="991951"/>
              <a:chOff x="1470272" y="4606610"/>
              <a:chExt cx="1538914" cy="700364"/>
            </a:xfrm>
          </p:grpSpPr>
          <p:pic>
            <p:nvPicPr>
              <p:cNvPr id="1062" name="Picture 1061">
                <a:extLst>
                  <a:ext uri="{FF2B5EF4-FFF2-40B4-BE49-F238E27FC236}">
                    <a16:creationId xmlns:a16="http://schemas.microsoft.com/office/drawing/2014/main" id="{80211BBD-30C2-378B-8EFC-90B3A87303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7346" y="4665219"/>
                <a:ext cx="1157589" cy="585503"/>
              </a:xfrm>
              <a:prstGeom prst="ellipse">
                <a:avLst/>
              </a:prstGeom>
            </p:spPr>
          </p:pic>
          <p:sp>
            <p:nvSpPr>
              <p:cNvPr id="1061" name="Freeform: Shape 1060">
                <a:extLst>
                  <a:ext uri="{FF2B5EF4-FFF2-40B4-BE49-F238E27FC236}">
                    <a16:creationId xmlns:a16="http://schemas.microsoft.com/office/drawing/2014/main" id="{EF23A9D9-1F88-E9A9-30E7-E469067B77AE}"/>
                  </a:ext>
                </a:extLst>
              </p:cNvPr>
              <p:cNvSpPr/>
              <p:nvPr/>
            </p:nvSpPr>
            <p:spPr>
              <a:xfrm>
                <a:off x="1470272" y="4606610"/>
                <a:ext cx="1538914" cy="700364"/>
              </a:xfrm>
              <a:custGeom>
                <a:avLst/>
                <a:gdLst>
                  <a:gd name="connsiteX0" fmla="*/ 1620503 w 4528804"/>
                  <a:gd name="connsiteY0" fmla="*/ 192099 h 2061070"/>
                  <a:gd name="connsiteX1" fmla="*/ 398128 w 4528804"/>
                  <a:gd name="connsiteY1" fmla="*/ 1223974 h 2061070"/>
                  <a:gd name="connsiteX2" fmla="*/ 410828 w 4528804"/>
                  <a:gd name="connsiteY2" fmla="*/ 1271599 h 2061070"/>
                  <a:gd name="connsiteX3" fmla="*/ 747378 w 4528804"/>
                  <a:gd name="connsiteY3" fmla="*/ 1322399 h 2061070"/>
                  <a:gd name="connsiteX4" fmla="*/ 1096628 w 4528804"/>
                  <a:gd name="connsiteY4" fmla="*/ 1389074 h 2061070"/>
                  <a:gd name="connsiteX5" fmla="*/ 1547478 w 4528804"/>
                  <a:gd name="connsiteY5" fmla="*/ 1509724 h 2061070"/>
                  <a:gd name="connsiteX6" fmla="*/ 1963403 w 4528804"/>
                  <a:gd name="connsiteY6" fmla="*/ 1646249 h 2061070"/>
                  <a:gd name="connsiteX7" fmla="*/ 2344403 w 4528804"/>
                  <a:gd name="connsiteY7" fmla="*/ 1801824 h 2061070"/>
                  <a:gd name="connsiteX8" fmla="*/ 2525378 w 4528804"/>
                  <a:gd name="connsiteY8" fmla="*/ 1887549 h 2061070"/>
                  <a:gd name="connsiteX9" fmla="*/ 2573003 w 4528804"/>
                  <a:gd name="connsiteY9" fmla="*/ 1887549 h 2061070"/>
                  <a:gd name="connsiteX10" fmla="*/ 3766803 w 4528804"/>
                  <a:gd name="connsiteY10" fmla="*/ 862024 h 2061070"/>
                  <a:gd name="connsiteX11" fmla="*/ 3782678 w 4528804"/>
                  <a:gd name="connsiteY11" fmla="*/ 823924 h 2061070"/>
                  <a:gd name="connsiteX12" fmla="*/ 3560428 w 4528804"/>
                  <a:gd name="connsiteY12" fmla="*/ 719149 h 2061070"/>
                  <a:gd name="connsiteX13" fmla="*/ 3236578 w 4528804"/>
                  <a:gd name="connsiteY13" fmla="*/ 585799 h 2061070"/>
                  <a:gd name="connsiteX14" fmla="*/ 2722228 w 4528804"/>
                  <a:gd name="connsiteY14" fmla="*/ 411174 h 2061070"/>
                  <a:gd name="connsiteX15" fmla="*/ 2131678 w 4528804"/>
                  <a:gd name="connsiteY15" fmla="*/ 271474 h 2061070"/>
                  <a:gd name="connsiteX16" fmla="*/ 2264402 w 4528804"/>
                  <a:gd name="connsiteY16" fmla="*/ 0 h 2061070"/>
                  <a:gd name="connsiteX17" fmla="*/ 4528804 w 4528804"/>
                  <a:gd name="connsiteY17" fmla="*/ 1030535 h 2061070"/>
                  <a:gd name="connsiteX18" fmla="*/ 2264402 w 4528804"/>
                  <a:gd name="connsiteY18" fmla="*/ 2061070 h 2061070"/>
                  <a:gd name="connsiteX19" fmla="*/ 0 w 4528804"/>
                  <a:gd name="connsiteY19" fmla="*/ 1030535 h 2061070"/>
                  <a:gd name="connsiteX20" fmla="*/ 2264402 w 4528804"/>
                  <a:gd name="connsiteY20" fmla="*/ 0 h 2061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528804" h="2061070">
                    <a:moveTo>
                      <a:pt x="1620503" y="192099"/>
                    </a:moveTo>
                    <a:lnTo>
                      <a:pt x="398128" y="1223974"/>
                    </a:lnTo>
                    <a:lnTo>
                      <a:pt x="410828" y="1271599"/>
                    </a:lnTo>
                    <a:lnTo>
                      <a:pt x="747378" y="1322399"/>
                    </a:lnTo>
                    <a:lnTo>
                      <a:pt x="1096628" y="1389074"/>
                    </a:lnTo>
                    <a:lnTo>
                      <a:pt x="1547478" y="1509724"/>
                    </a:lnTo>
                    <a:lnTo>
                      <a:pt x="1963403" y="1646249"/>
                    </a:lnTo>
                    <a:lnTo>
                      <a:pt x="2344403" y="1801824"/>
                    </a:lnTo>
                    <a:lnTo>
                      <a:pt x="2525378" y="1887549"/>
                    </a:lnTo>
                    <a:lnTo>
                      <a:pt x="2573003" y="1887549"/>
                    </a:lnTo>
                    <a:lnTo>
                      <a:pt x="3766803" y="862024"/>
                    </a:lnTo>
                    <a:lnTo>
                      <a:pt x="3782678" y="823924"/>
                    </a:lnTo>
                    <a:lnTo>
                      <a:pt x="3560428" y="719149"/>
                    </a:lnTo>
                    <a:lnTo>
                      <a:pt x="3236578" y="585799"/>
                    </a:lnTo>
                    <a:lnTo>
                      <a:pt x="2722228" y="411174"/>
                    </a:lnTo>
                    <a:lnTo>
                      <a:pt x="2131678" y="271474"/>
                    </a:lnTo>
                    <a:close/>
                    <a:moveTo>
                      <a:pt x="2264402" y="0"/>
                    </a:moveTo>
                    <a:cubicBezTo>
                      <a:pt x="3514997" y="0"/>
                      <a:pt x="4528804" y="461386"/>
                      <a:pt x="4528804" y="1030535"/>
                    </a:cubicBezTo>
                    <a:cubicBezTo>
                      <a:pt x="4528804" y="1599684"/>
                      <a:pt x="3514997" y="2061070"/>
                      <a:pt x="2264402" y="2061070"/>
                    </a:cubicBezTo>
                    <a:cubicBezTo>
                      <a:pt x="1013807" y="2061070"/>
                      <a:pt x="0" y="1599684"/>
                      <a:pt x="0" y="1030535"/>
                    </a:cubicBezTo>
                    <a:cubicBezTo>
                      <a:pt x="0" y="461386"/>
                      <a:pt x="1013807" y="0"/>
                      <a:pt x="2264402" y="0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64" name="Group 1063">
              <a:extLst>
                <a:ext uri="{FF2B5EF4-FFF2-40B4-BE49-F238E27FC236}">
                  <a16:creationId xmlns:a16="http://schemas.microsoft.com/office/drawing/2014/main" id="{28DB6F01-D42E-A418-78EE-5359B6A72F35}"/>
                </a:ext>
              </a:extLst>
            </p:cNvPr>
            <p:cNvGrpSpPr/>
            <p:nvPr/>
          </p:nvGrpSpPr>
          <p:grpSpPr>
            <a:xfrm>
              <a:off x="464321" y="4648641"/>
              <a:ext cx="2081078" cy="1291113"/>
              <a:chOff x="1424811" y="4045045"/>
              <a:chExt cx="3587758" cy="1906746"/>
            </a:xfrm>
          </p:grpSpPr>
          <p:pic>
            <p:nvPicPr>
              <p:cNvPr id="1065" name="Picture 1064">
                <a:extLst>
                  <a:ext uri="{FF2B5EF4-FFF2-40B4-BE49-F238E27FC236}">
                    <a16:creationId xmlns:a16="http://schemas.microsoft.com/office/drawing/2014/main" id="{D91BF93D-490D-E0C8-BED9-4663EC33AE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l="-3135" t="-3862" r="-1715" b="-5038"/>
              <a:stretch/>
            </p:blipFill>
            <p:spPr>
              <a:xfrm>
                <a:off x="1640413" y="4175760"/>
                <a:ext cx="3071540" cy="1620002"/>
              </a:xfrm>
              <a:prstGeom prst="ellipse">
                <a:avLst/>
              </a:prstGeom>
            </p:spPr>
          </p:pic>
          <p:sp>
            <p:nvSpPr>
              <p:cNvPr id="1066" name="Freeform: Shape 1065">
                <a:extLst>
                  <a:ext uri="{FF2B5EF4-FFF2-40B4-BE49-F238E27FC236}">
                    <a16:creationId xmlns:a16="http://schemas.microsoft.com/office/drawing/2014/main" id="{677C9685-66F6-68B0-1276-DB8E8B45F73A}"/>
                  </a:ext>
                </a:extLst>
              </p:cNvPr>
              <p:cNvSpPr/>
              <p:nvPr/>
            </p:nvSpPr>
            <p:spPr>
              <a:xfrm>
                <a:off x="1424811" y="4045045"/>
                <a:ext cx="3587758" cy="1906746"/>
              </a:xfrm>
              <a:custGeom>
                <a:avLst/>
                <a:gdLst>
                  <a:gd name="connsiteX0" fmla="*/ 1706880 w 3587758"/>
                  <a:gd name="connsiteY0" fmla="*/ 197802 h 1906746"/>
                  <a:gd name="connsiteX1" fmla="*/ 1383030 w 3587758"/>
                  <a:gd name="connsiteY1" fmla="*/ 207327 h 1906746"/>
                  <a:gd name="connsiteX2" fmla="*/ 309880 w 3587758"/>
                  <a:gd name="connsiteY2" fmla="*/ 1105852 h 1906746"/>
                  <a:gd name="connsiteX3" fmla="*/ 316230 w 3587758"/>
                  <a:gd name="connsiteY3" fmla="*/ 1134427 h 1906746"/>
                  <a:gd name="connsiteX4" fmla="*/ 519430 w 3587758"/>
                  <a:gd name="connsiteY4" fmla="*/ 1124902 h 1906746"/>
                  <a:gd name="connsiteX5" fmla="*/ 700405 w 3587758"/>
                  <a:gd name="connsiteY5" fmla="*/ 1137602 h 1906746"/>
                  <a:gd name="connsiteX6" fmla="*/ 878205 w 3587758"/>
                  <a:gd name="connsiteY6" fmla="*/ 1153477 h 1906746"/>
                  <a:gd name="connsiteX7" fmla="*/ 1157605 w 3587758"/>
                  <a:gd name="connsiteY7" fmla="*/ 1207452 h 1906746"/>
                  <a:gd name="connsiteX8" fmla="*/ 1341755 w 3587758"/>
                  <a:gd name="connsiteY8" fmla="*/ 1264602 h 1906746"/>
                  <a:gd name="connsiteX9" fmla="*/ 1630680 w 3587758"/>
                  <a:gd name="connsiteY9" fmla="*/ 1382077 h 1906746"/>
                  <a:gd name="connsiteX10" fmla="*/ 1986280 w 3587758"/>
                  <a:gd name="connsiteY10" fmla="*/ 1553527 h 1906746"/>
                  <a:gd name="connsiteX11" fmla="*/ 2151380 w 3587758"/>
                  <a:gd name="connsiteY11" fmla="*/ 1661477 h 1906746"/>
                  <a:gd name="connsiteX12" fmla="*/ 2170430 w 3587758"/>
                  <a:gd name="connsiteY12" fmla="*/ 1667827 h 1906746"/>
                  <a:gd name="connsiteX13" fmla="*/ 3230880 w 3587758"/>
                  <a:gd name="connsiteY13" fmla="*/ 762952 h 1906746"/>
                  <a:gd name="connsiteX14" fmla="*/ 3230880 w 3587758"/>
                  <a:gd name="connsiteY14" fmla="*/ 743902 h 1906746"/>
                  <a:gd name="connsiteX15" fmla="*/ 2980055 w 3587758"/>
                  <a:gd name="connsiteY15" fmla="*/ 585152 h 1906746"/>
                  <a:gd name="connsiteX16" fmla="*/ 2754630 w 3587758"/>
                  <a:gd name="connsiteY16" fmla="*/ 464502 h 1906746"/>
                  <a:gd name="connsiteX17" fmla="*/ 2433955 w 3587758"/>
                  <a:gd name="connsiteY17" fmla="*/ 337502 h 1906746"/>
                  <a:gd name="connsiteX18" fmla="*/ 2075180 w 3587758"/>
                  <a:gd name="connsiteY18" fmla="*/ 245427 h 1906746"/>
                  <a:gd name="connsiteX19" fmla="*/ 1793879 w 3587758"/>
                  <a:gd name="connsiteY19" fmla="*/ 0 h 1906746"/>
                  <a:gd name="connsiteX20" fmla="*/ 3587758 w 3587758"/>
                  <a:gd name="connsiteY20" fmla="*/ 953373 h 1906746"/>
                  <a:gd name="connsiteX21" fmla="*/ 1793879 w 3587758"/>
                  <a:gd name="connsiteY21" fmla="*/ 1906746 h 1906746"/>
                  <a:gd name="connsiteX22" fmla="*/ 0 w 3587758"/>
                  <a:gd name="connsiteY22" fmla="*/ 953373 h 1906746"/>
                  <a:gd name="connsiteX23" fmla="*/ 1793879 w 3587758"/>
                  <a:gd name="connsiteY23" fmla="*/ 0 h 1906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587758" h="1906746">
                    <a:moveTo>
                      <a:pt x="1706880" y="197802"/>
                    </a:moveTo>
                    <a:lnTo>
                      <a:pt x="1383030" y="207327"/>
                    </a:lnTo>
                    <a:lnTo>
                      <a:pt x="309880" y="1105852"/>
                    </a:lnTo>
                    <a:lnTo>
                      <a:pt x="316230" y="1134427"/>
                    </a:lnTo>
                    <a:lnTo>
                      <a:pt x="519430" y="1124902"/>
                    </a:lnTo>
                    <a:lnTo>
                      <a:pt x="700405" y="1137602"/>
                    </a:lnTo>
                    <a:lnTo>
                      <a:pt x="878205" y="1153477"/>
                    </a:lnTo>
                    <a:lnTo>
                      <a:pt x="1157605" y="1207452"/>
                    </a:lnTo>
                    <a:lnTo>
                      <a:pt x="1341755" y="1264602"/>
                    </a:lnTo>
                    <a:lnTo>
                      <a:pt x="1630680" y="1382077"/>
                    </a:lnTo>
                    <a:lnTo>
                      <a:pt x="1986280" y="1553527"/>
                    </a:lnTo>
                    <a:lnTo>
                      <a:pt x="2151380" y="1661477"/>
                    </a:lnTo>
                    <a:lnTo>
                      <a:pt x="2170430" y="1667827"/>
                    </a:lnTo>
                    <a:lnTo>
                      <a:pt x="3230880" y="762952"/>
                    </a:lnTo>
                    <a:lnTo>
                      <a:pt x="3230880" y="743902"/>
                    </a:lnTo>
                    <a:lnTo>
                      <a:pt x="2980055" y="585152"/>
                    </a:lnTo>
                    <a:lnTo>
                      <a:pt x="2754630" y="464502"/>
                    </a:lnTo>
                    <a:lnTo>
                      <a:pt x="2433955" y="337502"/>
                    </a:lnTo>
                    <a:lnTo>
                      <a:pt x="2075180" y="245427"/>
                    </a:lnTo>
                    <a:close/>
                    <a:moveTo>
                      <a:pt x="1793879" y="0"/>
                    </a:moveTo>
                    <a:cubicBezTo>
                      <a:pt x="2784611" y="0"/>
                      <a:pt x="3587758" y="426840"/>
                      <a:pt x="3587758" y="953373"/>
                    </a:cubicBezTo>
                    <a:cubicBezTo>
                      <a:pt x="3587758" y="1479906"/>
                      <a:pt x="2784611" y="1906746"/>
                      <a:pt x="1793879" y="1906746"/>
                    </a:cubicBezTo>
                    <a:cubicBezTo>
                      <a:pt x="803147" y="1906746"/>
                      <a:pt x="0" y="1479906"/>
                      <a:pt x="0" y="953373"/>
                    </a:cubicBezTo>
                    <a:cubicBezTo>
                      <a:pt x="0" y="426840"/>
                      <a:pt x="803147" y="0"/>
                      <a:pt x="1793879" y="0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79" name="TextBox 1078">
            <a:extLst>
              <a:ext uri="{FF2B5EF4-FFF2-40B4-BE49-F238E27FC236}">
                <a16:creationId xmlns:a16="http://schemas.microsoft.com/office/drawing/2014/main" id="{F97FFC90-8F8A-AEA1-A001-E2988DAFFD6C}"/>
              </a:ext>
            </a:extLst>
          </p:cNvPr>
          <p:cNvSpPr txBox="1"/>
          <p:nvPr/>
        </p:nvSpPr>
        <p:spPr>
          <a:xfrm>
            <a:off x="10159556" y="6066447"/>
            <a:ext cx="24433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>
                    <a:tint val="82000"/>
                  </a:prstClr>
                </a:solidFill>
                <a:latin typeface="Bahnschrift" panose="020B0502040204020203" pitchFamily="34" charset="0"/>
              </a:rPr>
              <a:t>Chalifoux, APRA 2025</a:t>
            </a:r>
            <a:endParaRPr lang="en-US" sz="900" dirty="0"/>
          </a:p>
        </p:txBody>
      </p:sp>
      <p:grpSp>
        <p:nvGrpSpPr>
          <p:cNvPr id="3118" name="Group 3117">
            <a:extLst>
              <a:ext uri="{FF2B5EF4-FFF2-40B4-BE49-F238E27FC236}">
                <a16:creationId xmlns:a16="http://schemas.microsoft.com/office/drawing/2014/main" id="{F38498A5-9F5E-A762-1EA4-CE71135CC923}"/>
              </a:ext>
            </a:extLst>
          </p:cNvPr>
          <p:cNvGrpSpPr/>
          <p:nvPr/>
        </p:nvGrpSpPr>
        <p:grpSpPr>
          <a:xfrm>
            <a:off x="2818242" y="4852539"/>
            <a:ext cx="696240" cy="1843920"/>
            <a:chOff x="2818242" y="4852539"/>
            <a:chExt cx="696240" cy="184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109" name="Ink 3108">
                  <a:extLst>
                    <a:ext uri="{FF2B5EF4-FFF2-40B4-BE49-F238E27FC236}">
                      <a16:creationId xmlns:a16="http://schemas.microsoft.com/office/drawing/2014/main" id="{353989C6-0B18-FEE2-BCB0-16C2B8EEBA6A}"/>
                    </a:ext>
                  </a:extLst>
                </p14:cNvPr>
                <p14:cNvContentPartPr/>
                <p14:nvPr/>
              </p14:nvContentPartPr>
              <p14:xfrm>
                <a:off x="2971602" y="6405939"/>
                <a:ext cx="351360" cy="290520"/>
              </p14:xfrm>
            </p:contentPart>
          </mc:Choice>
          <mc:Fallback xmlns="">
            <p:pic>
              <p:nvPicPr>
                <p:cNvPr id="3109" name="Ink 3108">
                  <a:extLst>
                    <a:ext uri="{FF2B5EF4-FFF2-40B4-BE49-F238E27FC236}">
                      <a16:creationId xmlns:a16="http://schemas.microsoft.com/office/drawing/2014/main" id="{353989C6-0B18-FEE2-BCB0-16C2B8EEBA6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935602" y="6369939"/>
                  <a:ext cx="423000" cy="3621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110" name="Group 3109">
              <a:extLst>
                <a:ext uri="{FF2B5EF4-FFF2-40B4-BE49-F238E27FC236}">
                  <a16:creationId xmlns:a16="http://schemas.microsoft.com/office/drawing/2014/main" id="{84DAC682-67C8-C1E8-15EB-67A92DB2A0F3}"/>
                </a:ext>
              </a:extLst>
            </p:cNvPr>
            <p:cNvGrpSpPr/>
            <p:nvPr/>
          </p:nvGrpSpPr>
          <p:grpSpPr>
            <a:xfrm>
              <a:off x="2903922" y="5510979"/>
              <a:ext cx="559440" cy="866520"/>
              <a:chOff x="4080827" y="5483640"/>
              <a:chExt cx="559440" cy="866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3111" name="Ink 3110">
                    <a:extLst>
                      <a:ext uri="{FF2B5EF4-FFF2-40B4-BE49-F238E27FC236}">
                        <a16:creationId xmlns:a16="http://schemas.microsoft.com/office/drawing/2014/main" id="{7A4AB4E7-0015-A4D0-7247-E7BBDF997E41}"/>
                      </a:ext>
                    </a:extLst>
                  </p14:cNvPr>
                  <p14:cNvContentPartPr/>
                  <p14:nvPr/>
                </p14:nvContentPartPr>
                <p14:xfrm>
                  <a:off x="4284227" y="5483640"/>
                  <a:ext cx="43200" cy="86652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447F684F-90A0-710C-3DCD-7DE8C2A68AE0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4248227" y="5448000"/>
                    <a:ext cx="114840" cy="93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3112" name="Ink 3111">
                    <a:extLst>
                      <a:ext uri="{FF2B5EF4-FFF2-40B4-BE49-F238E27FC236}">
                        <a16:creationId xmlns:a16="http://schemas.microsoft.com/office/drawing/2014/main" id="{D3CE5AAA-1352-6B4B-4215-2827FF08F05A}"/>
                      </a:ext>
                    </a:extLst>
                  </p14:cNvPr>
                  <p14:cNvContentPartPr/>
                  <p14:nvPr/>
                </p14:nvContentPartPr>
                <p14:xfrm>
                  <a:off x="4080827" y="5773440"/>
                  <a:ext cx="559440" cy="6840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7B0AE574-94F3-2F3F-B16F-8B1E119393AA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4045187" y="5737800"/>
                    <a:ext cx="631080" cy="1400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113" name="Group 3112">
              <a:extLst>
                <a:ext uri="{FF2B5EF4-FFF2-40B4-BE49-F238E27FC236}">
                  <a16:creationId xmlns:a16="http://schemas.microsoft.com/office/drawing/2014/main" id="{872CDACB-1E96-FA27-C26B-0BFC422E8D96}"/>
                </a:ext>
              </a:extLst>
            </p:cNvPr>
            <p:cNvGrpSpPr/>
            <p:nvPr/>
          </p:nvGrpSpPr>
          <p:grpSpPr>
            <a:xfrm>
              <a:off x="2818242" y="4852539"/>
              <a:ext cx="696240" cy="636840"/>
              <a:chOff x="3995147" y="4825200"/>
              <a:chExt cx="696240" cy="636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3114" name="Ink 3113">
                    <a:extLst>
                      <a:ext uri="{FF2B5EF4-FFF2-40B4-BE49-F238E27FC236}">
                        <a16:creationId xmlns:a16="http://schemas.microsoft.com/office/drawing/2014/main" id="{1AA3F625-A92B-3BD1-FC76-CBB8892BABB1}"/>
                      </a:ext>
                    </a:extLst>
                  </p14:cNvPr>
                  <p14:cNvContentPartPr/>
                  <p14:nvPr/>
                </p14:nvContentPartPr>
                <p14:xfrm>
                  <a:off x="3995147" y="4825200"/>
                  <a:ext cx="696240" cy="63684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779A90DB-674E-1CA0-600E-0797048A8D32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3959507" y="4789200"/>
                    <a:ext cx="767880" cy="708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3115" name="Ink 3114">
                    <a:extLst>
                      <a:ext uri="{FF2B5EF4-FFF2-40B4-BE49-F238E27FC236}">
                        <a16:creationId xmlns:a16="http://schemas.microsoft.com/office/drawing/2014/main" id="{688F0689-07CC-1C3A-F7AB-5257CE8F9EA5}"/>
                      </a:ext>
                    </a:extLst>
                  </p14:cNvPr>
                  <p14:cNvContentPartPr/>
                  <p14:nvPr/>
                </p14:nvContentPartPr>
                <p14:xfrm>
                  <a:off x="4233467" y="5012040"/>
                  <a:ext cx="360" cy="36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EE0F9A36-AA68-236A-8B82-427E694CED1B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4197467" y="4976400"/>
                    <a:ext cx="72000" cy="7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3116" name="Ink 3115">
                    <a:extLst>
                      <a:ext uri="{FF2B5EF4-FFF2-40B4-BE49-F238E27FC236}">
                        <a16:creationId xmlns:a16="http://schemas.microsoft.com/office/drawing/2014/main" id="{D579964F-BC34-5AB7-4B7D-A51D7B782CDC}"/>
                      </a:ext>
                    </a:extLst>
                  </p14:cNvPr>
                  <p14:cNvContentPartPr/>
                  <p14:nvPr/>
                </p14:nvContentPartPr>
                <p14:xfrm>
                  <a:off x="4504187" y="5003760"/>
                  <a:ext cx="360" cy="36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A7546A8C-0208-E9E2-8E94-A0024EFC0337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4468187" y="4967760"/>
                    <a:ext cx="72000" cy="7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3117" name="Ink 3116">
                    <a:extLst>
                      <a:ext uri="{FF2B5EF4-FFF2-40B4-BE49-F238E27FC236}">
                        <a16:creationId xmlns:a16="http://schemas.microsoft.com/office/drawing/2014/main" id="{E0A30CD7-11D2-12CE-ED62-0BB588D56FC4}"/>
                      </a:ext>
                    </a:extLst>
                  </p14:cNvPr>
                  <p14:cNvContentPartPr/>
                  <p14:nvPr/>
                </p14:nvContentPartPr>
                <p14:xfrm>
                  <a:off x="4174067" y="5156040"/>
                  <a:ext cx="332280" cy="14400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BB5BFC85-7227-ED32-EE0A-F4A449ACF4E5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4138427" y="5120400"/>
                    <a:ext cx="403920" cy="2156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3121" name="Group 3120">
            <a:extLst>
              <a:ext uri="{FF2B5EF4-FFF2-40B4-BE49-F238E27FC236}">
                <a16:creationId xmlns:a16="http://schemas.microsoft.com/office/drawing/2014/main" id="{DD0724CF-077A-6A37-5AD2-B96F05B1EB5A}"/>
              </a:ext>
            </a:extLst>
          </p:cNvPr>
          <p:cNvGrpSpPr/>
          <p:nvPr/>
        </p:nvGrpSpPr>
        <p:grpSpPr>
          <a:xfrm>
            <a:off x="2165267" y="3327040"/>
            <a:ext cx="3603506" cy="3350744"/>
            <a:chOff x="2165267" y="3327040"/>
            <a:chExt cx="3603506" cy="3350744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095" name="Ink 3094">
                  <a:extLst>
                    <a:ext uri="{FF2B5EF4-FFF2-40B4-BE49-F238E27FC236}">
                      <a16:creationId xmlns:a16="http://schemas.microsoft.com/office/drawing/2014/main" id="{902414C1-2EAE-883E-A2C0-7E7E1D059BD1}"/>
                    </a:ext>
                  </a:extLst>
                </p14:cNvPr>
                <p14:cNvContentPartPr/>
                <p14:nvPr/>
              </p14:nvContentPartPr>
              <p14:xfrm>
                <a:off x="2165267" y="3327040"/>
                <a:ext cx="1890720" cy="1328040"/>
              </p14:xfrm>
            </p:contentPart>
          </mc:Choice>
          <mc:Fallback xmlns="">
            <p:pic>
              <p:nvPicPr>
                <p:cNvPr id="3095" name="Ink 3094">
                  <a:extLst>
                    <a:ext uri="{FF2B5EF4-FFF2-40B4-BE49-F238E27FC236}">
                      <a16:creationId xmlns:a16="http://schemas.microsoft.com/office/drawing/2014/main" id="{902414C1-2EAE-883E-A2C0-7E7E1D059BD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129267" y="3291040"/>
                  <a:ext cx="1962360" cy="139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097" name="Ink 3096">
                  <a:extLst>
                    <a:ext uri="{FF2B5EF4-FFF2-40B4-BE49-F238E27FC236}">
                      <a16:creationId xmlns:a16="http://schemas.microsoft.com/office/drawing/2014/main" id="{CE0ED331-7E89-085A-9097-9A8852FC7F28}"/>
                    </a:ext>
                  </a:extLst>
                </p14:cNvPr>
                <p14:cNvContentPartPr/>
                <p14:nvPr/>
              </p14:nvContentPartPr>
              <p14:xfrm>
                <a:off x="4139507" y="6000400"/>
                <a:ext cx="780840" cy="668520"/>
              </p14:xfrm>
            </p:contentPart>
          </mc:Choice>
          <mc:Fallback xmlns="">
            <p:pic>
              <p:nvPicPr>
                <p:cNvPr id="3097" name="Ink 3096">
                  <a:extLst>
                    <a:ext uri="{FF2B5EF4-FFF2-40B4-BE49-F238E27FC236}">
                      <a16:creationId xmlns:a16="http://schemas.microsoft.com/office/drawing/2014/main" id="{CE0ED331-7E89-085A-9097-9A8852FC7F2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103507" y="5964400"/>
                  <a:ext cx="852480" cy="7401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102" name="Group 3101">
              <a:extLst>
                <a:ext uri="{FF2B5EF4-FFF2-40B4-BE49-F238E27FC236}">
                  <a16:creationId xmlns:a16="http://schemas.microsoft.com/office/drawing/2014/main" id="{9D2AD838-12BB-9CD1-3824-82197CCF5F1E}"/>
                </a:ext>
              </a:extLst>
            </p:cNvPr>
            <p:cNvGrpSpPr/>
            <p:nvPr/>
          </p:nvGrpSpPr>
          <p:grpSpPr>
            <a:xfrm>
              <a:off x="4012787" y="4551400"/>
              <a:ext cx="533520" cy="1290600"/>
              <a:chOff x="4012787" y="4551400"/>
              <a:chExt cx="533520" cy="1290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3100" name="Ink 3099">
                    <a:extLst>
                      <a:ext uri="{FF2B5EF4-FFF2-40B4-BE49-F238E27FC236}">
                        <a16:creationId xmlns:a16="http://schemas.microsoft.com/office/drawing/2014/main" id="{4BF42EC0-2698-C657-6629-C034B3D06AF7}"/>
                      </a:ext>
                    </a:extLst>
                  </p14:cNvPr>
                  <p14:cNvContentPartPr/>
                  <p14:nvPr/>
                </p14:nvContentPartPr>
                <p14:xfrm>
                  <a:off x="4044107" y="4551400"/>
                  <a:ext cx="502200" cy="1290600"/>
                </p14:xfrm>
              </p:contentPart>
            </mc:Choice>
            <mc:Fallback xmlns="">
              <p:pic>
                <p:nvPicPr>
                  <p:cNvPr id="3100" name="Ink 3099">
                    <a:extLst>
                      <a:ext uri="{FF2B5EF4-FFF2-40B4-BE49-F238E27FC236}">
                        <a16:creationId xmlns:a16="http://schemas.microsoft.com/office/drawing/2014/main" id="{4BF42EC0-2698-C657-6629-C034B3D06AF7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4008107" y="4515760"/>
                    <a:ext cx="573840" cy="1362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3101" name="Ink 3100">
                    <a:extLst>
                      <a:ext uri="{FF2B5EF4-FFF2-40B4-BE49-F238E27FC236}">
                        <a16:creationId xmlns:a16="http://schemas.microsoft.com/office/drawing/2014/main" id="{14535E54-0EDF-1DA3-901D-6E7DD2FB8CA9}"/>
                      </a:ext>
                    </a:extLst>
                  </p14:cNvPr>
                  <p14:cNvContentPartPr/>
                  <p14:nvPr/>
                </p14:nvContentPartPr>
                <p14:xfrm>
                  <a:off x="4012787" y="4622680"/>
                  <a:ext cx="94320" cy="399240"/>
                </p14:xfrm>
              </p:contentPart>
            </mc:Choice>
            <mc:Fallback xmlns="">
              <p:pic>
                <p:nvPicPr>
                  <p:cNvPr id="3101" name="Ink 3100">
                    <a:extLst>
                      <a:ext uri="{FF2B5EF4-FFF2-40B4-BE49-F238E27FC236}">
                        <a16:creationId xmlns:a16="http://schemas.microsoft.com/office/drawing/2014/main" id="{14535E54-0EDF-1DA3-901D-6E7DD2FB8CA9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3977147" y="4587040"/>
                    <a:ext cx="165960" cy="4708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120" name="Ink 3119">
                  <a:extLst>
                    <a:ext uri="{FF2B5EF4-FFF2-40B4-BE49-F238E27FC236}">
                      <a16:creationId xmlns:a16="http://schemas.microsoft.com/office/drawing/2014/main" id="{C6094187-5E66-8B94-34C6-442BA3DC4B1B}"/>
                    </a:ext>
                  </a:extLst>
                </p14:cNvPr>
                <p14:cNvContentPartPr/>
                <p14:nvPr/>
              </p14:nvContentPartPr>
              <p14:xfrm>
                <a:off x="5119693" y="6040944"/>
                <a:ext cx="649080" cy="636840"/>
              </p14:xfrm>
            </p:contentPart>
          </mc:Choice>
          <mc:Fallback xmlns="">
            <p:pic>
              <p:nvPicPr>
                <p:cNvPr id="3120" name="Ink 3119">
                  <a:extLst>
                    <a:ext uri="{FF2B5EF4-FFF2-40B4-BE49-F238E27FC236}">
                      <a16:creationId xmlns:a16="http://schemas.microsoft.com/office/drawing/2014/main" id="{C6094187-5E66-8B94-34C6-442BA3DC4B1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083713" y="6004944"/>
                  <a:ext cx="720680" cy="70848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E2CA801-EB8D-E7B8-F0EC-E940431D2C13}"/>
              </a:ext>
            </a:extLst>
          </p:cNvPr>
          <p:cNvCxnSpPr>
            <a:cxnSpLocks/>
          </p:cNvCxnSpPr>
          <p:nvPr/>
        </p:nvCxnSpPr>
        <p:spPr>
          <a:xfrm flipH="1" flipV="1">
            <a:off x="1259457" y="4474145"/>
            <a:ext cx="215660" cy="147631"/>
          </a:xfrm>
          <a:prstGeom prst="line">
            <a:avLst/>
          </a:prstGeom>
          <a:ln>
            <a:solidFill>
              <a:schemeClr val="accent3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53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2F65E-3ACF-140D-86E1-B3D381E38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814E4EC-45C7-45DB-1FFD-B67AA0053C91}"/>
              </a:ext>
            </a:extLst>
          </p:cNvPr>
          <p:cNvSpPr/>
          <p:nvPr/>
        </p:nvSpPr>
        <p:spPr>
          <a:xfrm>
            <a:off x="0" y="0"/>
            <a:ext cx="12192000" cy="6180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71523EAA-C770-785B-12EA-4E8BDC514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840" y="81701"/>
            <a:ext cx="2223196" cy="50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NASA Insignia Color">
            <a:extLst>
              <a:ext uri="{FF2B5EF4-FFF2-40B4-BE49-F238E27FC236}">
                <a16:creationId xmlns:a16="http://schemas.microsoft.com/office/drawing/2014/main" id="{43ECC8EC-8628-7B85-CCD5-0B3C1C4E0D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67"/>
          <a:stretch/>
        </p:blipFill>
        <p:spPr bwMode="auto">
          <a:xfrm>
            <a:off x="10816693" y="57572"/>
            <a:ext cx="635000" cy="53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636954DE-E317-920F-1ADE-098298048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3350" y="75352"/>
            <a:ext cx="359834" cy="50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A6B8E25-7CD7-C929-7CD3-934F08451125}"/>
              </a:ext>
            </a:extLst>
          </p:cNvPr>
          <p:cNvSpPr txBox="1"/>
          <p:nvPr/>
        </p:nvSpPr>
        <p:spPr>
          <a:xfrm>
            <a:off x="218359" y="546949"/>
            <a:ext cx="345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Bahnschrift" panose="020B0502040204020203" pitchFamily="34" charset="0"/>
              </a:rPr>
              <a:t>Background:</a:t>
            </a:r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E8FD2316-92B2-313C-C57B-EBE37ADBC35C}"/>
              </a:ext>
            </a:extLst>
          </p:cNvPr>
          <p:cNvSpPr/>
          <p:nvPr/>
        </p:nvSpPr>
        <p:spPr>
          <a:xfrm>
            <a:off x="7344833" y="6341533"/>
            <a:ext cx="1024467" cy="296333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Slide Number Placeholder 6">
            <a:extLst>
              <a:ext uri="{FF2B5EF4-FFF2-40B4-BE49-F238E27FC236}">
                <a16:creationId xmlns:a16="http://schemas.microsoft.com/office/drawing/2014/main" id="{19E1A10B-BF63-652E-635D-C0D99432D6BD}"/>
              </a:ext>
            </a:extLst>
          </p:cNvPr>
          <p:cNvSpPr txBox="1">
            <a:spLocks/>
          </p:cNvSpPr>
          <p:nvPr/>
        </p:nvSpPr>
        <p:spPr>
          <a:xfrm>
            <a:off x="7734299" y="6341533"/>
            <a:ext cx="245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DB2CD3-D409-4C67-8B0E-7540EE4D0E31}" type="slidenum">
              <a:rPr lang="en-US" smtClean="0">
                <a:solidFill>
                  <a:schemeClr val="bg1"/>
                </a:solidFill>
              </a:rPr>
              <a:pPr/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57814E87-61A7-15D5-E854-8CCEB3956E8B}"/>
              </a:ext>
            </a:extLst>
          </p:cNvPr>
          <p:cNvSpPr/>
          <p:nvPr/>
        </p:nvSpPr>
        <p:spPr>
          <a:xfrm>
            <a:off x="7095067" y="6159508"/>
            <a:ext cx="1494566" cy="47835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7" name="Picture 106" descr="A black and white drawing of a rectangular object&#10;&#10;Description automatically generated">
            <a:extLst>
              <a:ext uri="{FF2B5EF4-FFF2-40B4-BE49-F238E27FC236}">
                <a16:creationId xmlns:a16="http://schemas.microsoft.com/office/drawing/2014/main" id="{9085B3D5-2E04-D4BE-179B-39AE7A3424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114" y="1905611"/>
            <a:ext cx="6220713" cy="3889955"/>
          </a:xfrm>
          <a:prstGeom prst="rect">
            <a:avLst/>
          </a:prstGeom>
        </p:spPr>
      </p:pic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452A8C3B-8CA6-D98C-5D73-92293E72011D}"/>
              </a:ext>
            </a:extLst>
          </p:cNvPr>
          <p:cNvSpPr/>
          <p:nvPr/>
        </p:nvSpPr>
        <p:spPr>
          <a:xfrm rot="13234715">
            <a:off x="9873336" y="2039039"/>
            <a:ext cx="314078" cy="363473"/>
          </a:xfrm>
          <a:custGeom>
            <a:avLst/>
            <a:gdLst>
              <a:gd name="connsiteX0" fmla="*/ 157039 w 314078"/>
              <a:gd name="connsiteY0" fmla="*/ 363473 h 363473"/>
              <a:gd name="connsiteX1" fmla="*/ 0 w 314078"/>
              <a:gd name="connsiteY1" fmla="*/ 206435 h 363473"/>
              <a:gd name="connsiteX2" fmla="*/ 78520 w 314078"/>
              <a:gd name="connsiteY2" fmla="*/ 206435 h 363473"/>
              <a:gd name="connsiteX3" fmla="*/ 77852 w 314078"/>
              <a:gd name="connsiteY3" fmla="*/ 62801 h 363473"/>
              <a:gd name="connsiteX4" fmla="*/ 240806 w 314078"/>
              <a:gd name="connsiteY4" fmla="*/ 0 h 363473"/>
              <a:gd name="connsiteX5" fmla="*/ 235558 w 314078"/>
              <a:gd name="connsiteY5" fmla="*/ 206435 h 363473"/>
              <a:gd name="connsiteX6" fmla="*/ 314078 w 314078"/>
              <a:gd name="connsiteY6" fmla="*/ 206434 h 363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4078" h="363473">
                <a:moveTo>
                  <a:pt x="157039" y="363473"/>
                </a:moveTo>
                <a:lnTo>
                  <a:pt x="0" y="206435"/>
                </a:lnTo>
                <a:lnTo>
                  <a:pt x="78520" y="206435"/>
                </a:lnTo>
                <a:lnTo>
                  <a:pt x="77852" y="62801"/>
                </a:lnTo>
                <a:lnTo>
                  <a:pt x="240806" y="0"/>
                </a:lnTo>
                <a:lnTo>
                  <a:pt x="235558" y="206435"/>
                </a:lnTo>
                <a:lnTo>
                  <a:pt x="314078" y="206434"/>
                </a:ln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BFF746E5-37DB-8D9B-2883-DB0C3C78DDFF}"/>
              </a:ext>
            </a:extLst>
          </p:cNvPr>
          <p:cNvSpPr/>
          <p:nvPr/>
        </p:nvSpPr>
        <p:spPr>
          <a:xfrm rot="13234715">
            <a:off x="9350727" y="1940423"/>
            <a:ext cx="314078" cy="300253"/>
          </a:xfrm>
          <a:custGeom>
            <a:avLst/>
            <a:gdLst>
              <a:gd name="connsiteX0" fmla="*/ 157039 w 314078"/>
              <a:gd name="connsiteY0" fmla="*/ 300253 h 300253"/>
              <a:gd name="connsiteX1" fmla="*/ 0 w 314078"/>
              <a:gd name="connsiteY1" fmla="*/ 143215 h 300253"/>
              <a:gd name="connsiteX2" fmla="*/ 78520 w 314078"/>
              <a:gd name="connsiteY2" fmla="*/ 143214 h 300253"/>
              <a:gd name="connsiteX3" fmla="*/ 78520 w 314078"/>
              <a:gd name="connsiteY3" fmla="*/ 74751 h 300253"/>
              <a:gd name="connsiteX4" fmla="*/ 235558 w 314078"/>
              <a:gd name="connsiteY4" fmla="*/ 0 h 300253"/>
              <a:gd name="connsiteX5" fmla="*/ 235558 w 314078"/>
              <a:gd name="connsiteY5" fmla="*/ 143214 h 300253"/>
              <a:gd name="connsiteX6" fmla="*/ 314078 w 314078"/>
              <a:gd name="connsiteY6" fmla="*/ 143214 h 300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4078" h="300253">
                <a:moveTo>
                  <a:pt x="157039" y="300253"/>
                </a:moveTo>
                <a:lnTo>
                  <a:pt x="0" y="143215"/>
                </a:lnTo>
                <a:lnTo>
                  <a:pt x="78520" y="143214"/>
                </a:lnTo>
                <a:lnTo>
                  <a:pt x="78520" y="74751"/>
                </a:lnTo>
                <a:lnTo>
                  <a:pt x="235558" y="0"/>
                </a:lnTo>
                <a:lnTo>
                  <a:pt x="235558" y="143214"/>
                </a:lnTo>
                <a:lnTo>
                  <a:pt x="314078" y="143214"/>
                </a:ln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6E2F51E1-EEBB-109E-11FF-B5D0A59FBA67}"/>
              </a:ext>
            </a:extLst>
          </p:cNvPr>
          <p:cNvSpPr/>
          <p:nvPr/>
        </p:nvSpPr>
        <p:spPr>
          <a:xfrm rot="13234715">
            <a:off x="8812316" y="1834069"/>
            <a:ext cx="308951" cy="287508"/>
          </a:xfrm>
          <a:custGeom>
            <a:avLst/>
            <a:gdLst>
              <a:gd name="connsiteX0" fmla="*/ 151913 w 308951"/>
              <a:gd name="connsiteY0" fmla="*/ 287508 h 287508"/>
              <a:gd name="connsiteX1" fmla="*/ 0 w 308951"/>
              <a:gd name="connsiteY1" fmla="*/ 135597 h 287508"/>
              <a:gd name="connsiteX2" fmla="*/ 8705 w 308951"/>
              <a:gd name="connsiteY2" fmla="*/ 130469 h 287508"/>
              <a:gd name="connsiteX3" fmla="*/ 73393 w 308951"/>
              <a:gd name="connsiteY3" fmla="*/ 130470 h 287508"/>
              <a:gd name="connsiteX4" fmla="*/ 73393 w 308951"/>
              <a:gd name="connsiteY4" fmla="*/ 92369 h 287508"/>
              <a:gd name="connsiteX5" fmla="*/ 230216 w 308951"/>
              <a:gd name="connsiteY5" fmla="*/ 0 h 287508"/>
              <a:gd name="connsiteX6" fmla="*/ 230431 w 308951"/>
              <a:gd name="connsiteY6" fmla="*/ 130470 h 287508"/>
              <a:gd name="connsiteX7" fmla="*/ 308951 w 308951"/>
              <a:gd name="connsiteY7" fmla="*/ 130470 h 287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8951" h="287508">
                <a:moveTo>
                  <a:pt x="151913" y="287508"/>
                </a:moveTo>
                <a:lnTo>
                  <a:pt x="0" y="135597"/>
                </a:lnTo>
                <a:lnTo>
                  <a:pt x="8705" y="130469"/>
                </a:lnTo>
                <a:lnTo>
                  <a:pt x="73393" y="130470"/>
                </a:lnTo>
                <a:lnTo>
                  <a:pt x="73393" y="92369"/>
                </a:lnTo>
                <a:lnTo>
                  <a:pt x="230216" y="0"/>
                </a:lnTo>
                <a:lnTo>
                  <a:pt x="230431" y="130470"/>
                </a:lnTo>
                <a:lnTo>
                  <a:pt x="308951" y="130470"/>
                </a:ln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AF5FC4FB-35F8-97B3-7B42-7C3AD62FC60D}"/>
              </a:ext>
            </a:extLst>
          </p:cNvPr>
          <p:cNvGrpSpPr/>
          <p:nvPr/>
        </p:nvGrpSpPr>
        <p:grpSpPr>
          <a:xfrm>
            <a:off x="3885591" y="3431262"/>
            <a:ext cx="4621903" cy="2095282"/>
            <a:chOff x="4883683" y="3467084"/>
            <a:chExt cx="4621903" cy="2095282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A0D8834C-54C2-5D8A-4BA2-BB664035E620}"/>
                </a:ext>
              </a:extLst>
            </p:cNvPr>
            <p:cNvGrpSpPr/>
            <p:nvPr/>
          </p:nvGrpSpPr>
          <p:grpSpPr>
            <a:xfrm>
              <a:off x="6998995" y="3467084"/>
              <a:ext cx="2506591" cy="1500621"/>
              <a:chOff x="3200692" y="2128052"/>
              <a:chExt cx="3133693" cy="1876047"/>
            </a:xfrm>
          </p:grpSpPr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4E3F83D0-B44F-7A00-41F1-FE2E162B13E1}"/>
                  </a:ext>
                </a:extLst>
              </p:cNvPr>
              <p:cNvSpPr/>
              <p:nvPr/>
            </p:nvSpPr>
            <p:spPr>
              <a:xfrm>
                <a:off x="3200692" y="3486533"/>
                <a:ext cx="234950" cy="92075"/>
              </a:xfrm>
              <a:custGeom>
                <a:avLst/>
                <a:gdLst>
                  <a:gd name="connsiteX0" fmla="*/ 0 w 234950"/>
                  <a:gd name="connsiteY0" fmla="*/ 61912 h 92075"/>
                  <a:gd name="connsiteX1" fmla="*/ 149225 w 234950"/>
                  <a:gd name="connsiteY1" fmla="*/ 92075 h 92075"/>
                  <a:gd name="connsiteX2" fmla="*/ 234950 w 234950"/>
                  <a:gd name="connsiteY2" fmla="*/ 0 h 92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4950" h="92075">
                    <a:moveTo>
                      <a:pt x="0" y="61912"/>
                    </a:moveTo>
                    <a:lnTo>
                      <a:pt x="149225" y="92075"/>
                    </a:lnTo>
                    <a:lnTo>
                      <a:pt x="234950" y="0"/>
                    </a:lnTo>
                  </a:path>
                </a:pathLst>
              </a:custGeom>
              <a:noFill/>
              <a:ln w="38100" cap="flat" cmpd="sng" algn="ctr">
                <a:solidFill>
                  <a:srgbClr val="4F81BD"/>
                </a:solidFill>
                <a:prstDash val="solid"/>
              </a:ln>
              <a:effectLst>
                <a:glow rad="63500">
                  <a:srgbClr val="4F81BD">
                    <a:alpha val="40000"/>
                  </a:srgbClr>
                </a:glo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55461CF3-6841-04E1-02A2-1D5778CFA140}"/>
                  </a:ext>
                </a:extLst>
              </p:cNvPr>
              <p:cNvSpPr/>
              <p:nvPr/>
            </p:nvSpPr>
            <p:spPr>
              <a:xfrm rot="14400000">
                <a:off x="4581487" y="2143719"/>
                <a:ext cx="123815" cy="92482"/>
              </a:xfrm>
              <a:custGeom>
                <a:avLst/>
                <a:gdLst>
                  <a:gd name="connsiteX0" fmla="*/ 0 w 234950"/>
                  <a:gd name="connsiteY0" fmla="*/ 61912 h 92075"/>
                  <a:gd name="connsiteX1" fmla="*/ 149225 w 234950"/>
                  <a:gd name="connsiteY1" fmla="*/ 92075 h 92075"/>
                  <a:gd name="connsiteX2" fmla="*/ 234950 w 234950"/>
                  <a:gd name="connsiteY2" fmla="*/ 0 h 92075"/>
                  <a:gd name="connsiteX0" fmla="*/ 0 w 123815"/>
                  <a:gd name="connsiteY0" fmla="*/ 0 h 92482"/>
                  <a:gd name="connsiteX1" fmla="*/ 38090 w 123815"/>
                  <a:gd name="connsiteY1" fmla="*/ 92482 h 92482"/>
                  <a:gd name="connsiteX2" fmla="*/ 123815 w 123815"/>
                  <a:gd name="connsiteY2" fmla="*/ 407 h 92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815" h="92482">
                    <a:moveTo>
                      <a:pt x="0" y="0"/>
                    </a:moveTo>
                    <a:lnTo>
                      <a:pt x="38090" y="92482"/>
                    </a:lnTo>
                    <a:lnTo>
                      <a:pt x="123815" y="407"/>
                    </a:lnTo>
                  </a:path>
                </a:pathLst>
              </a:custGeom>
              <a:noFill/>
              <a:ln w="38100" cap="flat" cmpd="sng" algn="ctr">
                <a:solidFill>
                  <a:srgbClr val="4F81BD"/>
                </a:solidFill>
                <a:prstDash val="solid"/>
              </a:ln>
              <a:effectLst>
                <a:glow rad="63500">
                  <a:srgbClr val="4F81BD">
                    <a:alpha val="40000"/>
                  </a:srgbClr>
                </a:glo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8A0A18E3-C48D-8472-7168-0C2F03A5271B}"/>
                  </a:ext>
                </a:extLst>
              </p:cNvPr>
              <p:cNvSpPr/>
              <p:nvPr/>
            </p:nvSpPr>
            <p:spPr>
              <a:xfrm rot="3600000">
                <a:off x="4835718" y="3882890"/>
                <a:ext cx="138513" cy="103906"/>
              </a:xfrm>
              <a:custGeom>
                <a:avLst/>
                <a:gdLst>
                  <a:gd name="connsiteX0" fmla="*/ 0 w 234950"/>
                  <a:gd name="connsiteY0" fmla="*/ 61912 h 92075"/>
                  <a:gd name="connsiteX1" fmla="*/ 149225 w 234950"/>
                  <a:gd name="connsiteY1" fmla="*/ 92075 h 92075"/>
                  <a:gd name="connsiteX2" fmla="*/ 234950 w 234950"/>
                  <a:gd name="connsiteY2" fmla="*/ 0 h 92075"/>
                  <a:gd name="connsiteX0" fmla="*/ 0 w 248911"/>
                  <a:gd name="connsiteY0" fmla="*/ 57518 h 87681"/>
                  <a:gd name="connsiteX1" fmla="*/ 149225 w 248911"/>
                  <a:gd name="connsiteY1" fmla="*/ 87681 h 87681"/>
                  <a:gd name="connsiteX2" fmla="*/ 248911 w 248911"/>
                  <a:gd name="connsiteY2" fmla="*/ 0 h 87681"/>
                  <a:gd name="connsiteX0" fmla="*/ 0 w 138513"/>
                  <a:gd name="connsiteY0" fmla="*/ 0 h 103906"/>
                  <a:gd name="connsiteX1" fmla="*/ 38827 w 138513"/>
                  <a:gd name="connsiteY1" fmla="*/ 103906 h 103906"/>
                  <a:gd name="connsiteX2" fmla="*/ 138513 w 138513"/>
                  <a:gd name="connsiteY2" fmla="*/ 16225 h 10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513" h="103906">
                    <a:moveTo>
                      <a:pt x="0" y="0"/>
                    </a:moveTo>
                    <a:lnTo>
                      <a:pt x="38827" y="103906"/>
                    </a:lnTo>
                    <a:cubicBezTo>
                      <a:pt x="67402" y="73214"/>
                      <a:pt x="109938" y="46917"/>
                      <a:pt x="138513" y="1622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4F81BD"/>
                </a:solidFill>
                <a:prstDash val="solid"/>
              </a:ln>
              <a:effectLst>
                <a:glow rad="63500">
                  <a:srgbClr val="4F81BD">
                    <a:alpha val="40000"/>
                  </a:srgbClr>
                </a:glo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34172A39-D832-B7A6-1B46-A3D715869DF1}"/>
                  </a:ext>
                </a:extLst>
              </p:cNvPr>
              <p:cNvSpPr/>
              <p:nvPr/>
            </p:nvSpPr>
            <p:spPr>
              <a:xfrm rot="10800000">
                <a:off x="6113723" y="2546164"/>
                <a:ext cx="220662" cy="80962"/>
              </a:xfrm>
              <a:custGeom>
                <a:avLst/>
                <a:gdLst>
                  <a:gd name="connsiteX0" fmla="*/ 0 w 234950"/>
                  <a:gd name="connsiteY0" fmla="*/ 61912 h 92075"/>
                  <a:gd name="connsiteX1" fmla="*/ 149225 w 234950"/>
                  <a:gd name="connsiteY1" fmla="*/ 92075 h 92075"/>
                  <a:gd name="connsiteX2" fmla="*/ 234950 w 234950"/>
                  <a:gd name="connsiteY2" fmla="*/ 0 h 92075"/>
                  <a:gd name="connsiteX0" fmla="*/ 0 w 228600"/>
                  <a:gd name="connsiteY0" fmla="*/ 44450 h 92075"/>
                  <a:gd name="connsiteX1" fmla="*/ 142875 w 228600"/>
                  <a:gd name="connsiteY1" fmla="*/ 92075 h 92075"/>
                  <a:gd name="connsiteX2" fmla="*/ 228600 w 228600"/>
                  <a:gd name="connsiteY2" fmla="*/ 0 h 92075"/>
                  <a:gd name="connsiteX0" fmla="*/ 0 w 220662"/>
                  <a:gd name="connsiteY0" fmla="*/ 33337 h 80962"/>
                  <a:gd name="connsiteX1" fmla="*/ 142875 w 220662"/>
                  <a:gd name="connsiteY1" fmla="*/ 80962 h 80962"/>
                  <a:gd name="connsiteX2" fmla="*/ 220662 w 220662"/>
                  <a:gd name="connsiteY2" fmla="*/ 0 h 80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0662" h="80962">
                    <a:moveTo>
                      <a:pt x="0" y="33337"/>
                    </a:moveTo>
                    <a:lnTo>
                      <a:pt x="142875" y="80962"/>
                    </a:lnTo>
                    <a:lnTo>
                      <a:pt x="220662" y="0"/>
                    </a:lnTo>
                  </a:path>
                </a:pathLst>
              </a:custGeom>
              <a:noFill/>
              <a:ln w="38100" cap="flat" cmpd="sng" algn="ctr">
                <a:solidFill>
                  <a:srgbClr val="4F81BD"/>
                </a:solidFill>
                <a:prstDash val="solid"/>
              </a:ln>
              <a:effectLst>
                <a:glow rad="63500">
                  <a:srgbClr val="4F81BD">
                    <a:alpha val="40000"/>
                  </a:srgbClr>
                </a:glo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83D120BD-0055-8F2B-70F4-14660F1A5860}"/>
                </a:ext>
              </a:extLst>
            </p:cNvPr>
            <p:cNvGrpSpPr/>
            <p:nvPr/>
          </p:nvGrpSpPr>
          <p:grpSpPr>
            <a:xfrm>
              <a:off x="4883683" y="4613670"/>
              <a:ext cx="2145217" cy="948696"/>
              <a:chOff x="4883683" y="4613670"/>
              <a:chExt cx="2145217" cy="948696"/>
            </a:xfrm>
          </p:grpSpPr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92FA5197-2F59-808C-580A-C3B0AAAF09FD}"/>
                  </a:ext>
                </a:extLst>
              </p:cNvPr>
              <p:cNvSpPr txBox="1"/>
              <p:nvPr/>
            </p:nvSpPr>
            <p:spPr>
              <a:xfrm>
                <a:off x="4883683" y="4916035"/>
                <a:ext cx="10464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Isolation flexure </a:t>
                </a: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9B590DE8-C856-05A8-B78E-E583AB6E49F1}"/>
                  </a:ext>
                </a:extLst>
              </p:cNvPr>
              <p:cNvSpPr/>
              <p:nvPr/>
            </p:nvSpPr>
            <p:spPr>
              <a:xfrm flipV="1">
                <a:off x="5857263" y="4613670"/>
                <a:ext cx="1171637" cy="499833"/>
              </a:xfrm>
              <a:custGeom>
                <a:avLst/>
                <a:gdLst>
                  <a:gd name="connsiteX0" fmla="*/ 0 w 1314450"/>
                  <a:gd name="connsiteY0" fmla="*/ 0 h 714375"/>
                  <a:gd name="connsiteX1" fmla="*/ 600075 w 1314450"/>
                  <a:gd name="connsiteY1" fmla="*/ 0 h 714375"/>
                  <a:gd name="connsiteX2" fmla="*/ 1314450 w 1314450"/>
                  <a:gd name="connsiteY2" fmla="*/ 714375 h 71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14450" h="714375">
                    <a:moveTo>
                      <a:pt x="0" y="0"/>
                    </a:moveTo>
                    <a:lnTo>
                      <a:pt x="600075" y="0"/>
                    </a:lnTo>
                    <a:lnTo>
                      <a:pt x="1314450" y="714375"/>
                    </a:lnTo>
                  </a:path>
                </a:pathLst>
              </a:cu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oval"/>
              </a:ln>
              <a:effectLst>
                <a:glow rad="63500">
                  <a:sysClr val="window" lastClr="FFFFFF">
                    <a:alpha val="40000"/>
                  </a:sysClr>
                </a:glo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E9C52D17-481B-110E-302A-7C0ACEDD055E}"/>
              </a:ext>
            </a:extLst>
          </p:cNvPr>
          <p:cNvGrpSpPr/>
          <p:nvPr/>
        </p:nvGrpSpPr>
        <p:grpSpPr>
          <a:xfrm>
            <a:off x="5612891" y="5016313"/>
            <a:ext cx="1400423" cy="844779"/>
            <a:chOff x="3032609" y="5351881"/>
            <a:chExt cx="1593869" cy="961472"/>
          </a:xfrm>
        </p:grpSpPr>
        <p:sp>
          <p:nvSpPr>
            <p:cNvPr id="121" name="Arrow: Down 120">
              <a:extLst>
                <a:ext uri="{FF2B5EF4-FFF2-40B4-BE49-F238E27FC236}">
                  <a16:creationId xmlns:a16="http://schemas.microsoft.com/office/drawing/2014/main" id="{3B2EACBF-F3B1-5A2F-B300-8D34913F0B16}"/>
                </a:ext>
              </a:extLst>
            </p:cNvPr>
            <p:cNvSpPr/>
            <p:nvPr/>
          </p:nvSpPr>
          <p:spPr>
            <a:xfrm rot="13234715">
              <a:off x="3650812" y="5472772"/>
              <a:ext cx="357463" cy="719691"/>
            </a:xfrm>
            <a:prstGeom prst="downArrow">
              <a:avLst/>
            </a:prstGeom>
            <a:solidFill>
              <a:sysClr val="windowText" lastClr="000000"/>
            </a:solidFill>
            <a:ln w="25400" cap="flat" cmpd="sng" algn="ctr">
              <a:solidFill>
                <a:srgbClr val="4F81BD">
                  <a:shade val="15000"/>
                </a:srgbClr>
              </a:solidFill>
              <a:prstDash val="solid"/>
            </a:ln>
            <a:effectLst>
              <a:glow rad="63500">
                <a:sysClr val="window" lastClr="FFFFFF">
                  <a:alpha val="40000"/>
                </a:sys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Arrow: Down 121">
              <a:extLst>
                <a:ext uri="{FF2B5EF4-FFF2-40B4-BE49-F238E27FC236}">
                  <a16:creationId xmlns:a16="http://schemas.microsoft.com/office/drawing/2014/main" id="{27D1209F-D902-0704-DCFA-26CFDC074DA5}"/>
                </a:ext>
              </a:extLst>
            </p:cNvPr>
            <p:cNvSpPr/>
            <p:nvPr/>
          </p:nvSpPr>
          <p:spPr>
            <a:xfrm rot="13234715">
              <a:off x="4269015" y="5593662"/>
              <a:ext cx="357463" cy="719691"/>
            </a:xfrm>
            <a:prstGeom prst="downArrow">
              <a:avLst/>
            </a:prstGeom>
            <a:solidFill>
              <a:sysClr val="windowText" lastClr="000000"/>
            </a:solidFill>
            <a:ln w="25400" cap="flat" cmpd="sng" algn="ctr">
              <a:solidFill>
                <a:srgbClr val="4F81BD">
                  <a:shade val="15000"/>
                </a:srgbClr>
              </a:solidFill>
              <a:prstDash val="solid"/>
            </a:ln>
            <a:effectLst>
              <a:glow rad="63500">
                <a:sysClr val="window" lastClr="FFFFFF">
                  <a:alpha val="40000"/>
                </a:sys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Arrow: Down 122">
              <a:extLst>
                <a:ext uri="{FF2B5EF4-FFF2-40B4-BE49-F238E27FC236}">
                  <a16:creationId xmlns:a16="http://schemas.microsoft.com/office/drawing/2014/main" id="{3A7490D0-B0C2-2111-B203-73AD249979A5}"/>
                </a:ext>
              </a:extLst>
            </p:cNvPr>
            <p:cNvSpPr/>
            <p:nvPr/>
          </p:nvSpPr>
          <p:spPr>
            <a:xfrm rot="13234715">
              <a:off x="3032609" y="5351881"/>
              <a:ext cx="357463" cy="719691"/>
            </a:xfrm>
            <a:prstGeom prst="downArrow">
              <a:avLst/>
            </a:prstGeom>
            <a:solidFill>
              <a:sysClr val="windowText" lastClr="000000"/>
            </a:solidFill>
            <a:ln w="25400" cap="flat" cmpd="sng" algn="ctr">
              <a:solidFill>
                <a:srgbClr val="4F81BD">
                  <a:shade val="15000"/>
                </a:srgbClr>
              </a:solidFill>
              <a:prstDash val="solid"/>
            </a:ln>
            <a:effectLst>
              <a:glow rad="63500">
                <a:sysClr val="window" lastClr="FFFFFF">
                  <a:alpha val="40000"/>
                </a:sys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2EDB837F-2340-F661-7413-6929C4B06942}"/>
              </a:ext>
            </a:extLst>
          </p:cNvPr>
          <p:cNvSpPr txBox="1"/>
          <p:nvPr/>
        </p:nvSpPr>
        <p:spPr>
          <a:xfrm>
            <a:off x="5184766" y="5748357"/>
            <a:ext cx="1004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X-rays in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BE6B426C-F556-903A-69A1-E8F44F6BD89A}"/>
              </a:ext>
            </a:extLst>
          </p:cNvPr>
          <p:cNvSpPr txBox="1"/>
          <p:nvPr/>
        </p:nvSpPr>
        <p:spPr>
          <a:xfrm>
            <a:off x="9053600" y="1472832"/>
            <a:ext cx="1310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X-rays out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A5E89AD0-D40B-22B4-E47E-E085F1121339}"/>
              </a:ext>
            </a:extLst>
          </p:cNvPr>
          <p:cNvGrpSpPr/>
          <p:nvPr/>
        </p:nvGrpSpPr>
        <p:grpSpPr>
          <a:xfrm>
            <a:off x="7568941" y="3516337"/>
            <a:ext cx="3711326" cy="2075234"/>
            <a:chOff x="6353716" y="3747508"/>
            <a:chExt cx="3711326" cy="2075234"/>
          </a:xfrm>
        </p:grpSpPr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7123F27C-8611-334C-40B5-EECDE50CBD82}"/>
                </a:ext>
              </a:extLst>
            </p:cNvPr>
            <p:cNvSpPr txBox="1"/>
            <p:nvPr/>
          </p:nvSpPr>
          <p:spPr>
            <a:xfrm>
              <a:off x="8530077" y="3801623"/>
              <a:ext cx="1534965" cy="646331"/>
            </a:xfrm>
            <a:prstGeom prst="rect">
              <a:avLst/>
            </a:prstGeom>
            <a:solidFill>
              <a:sysClr val="window" lastClr="FFFFFF">
                <a:alpha val="40000"/>
              </a:sys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Secondary mirrors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00ADE7A6-19F7-27E6-F8CA-B6291C42180B}"/>
                </a:ext>
              </a:extLst>
            </p:cNvPr>
            <p:cNvSpPr txBox="1"/>
            <p:nvPr/>
          </p:nvSpPr>
          <p:spPr>
            <a:xfrm>
              <a:off x="7010569" y="5176411"/>
              <a:ext cx="1534965" cy="646331"/>
            </a:xfrm>
            <a:prstGeom prst="rect">
              <a:avLst/>
            </a:prstGeom>
            <a:solidFill>
              <a:sysClr val="window" lastClr="FFFFFF">
                <a:alpha val="40000"/>
              </a:sys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Primary mirrors</a:t>
              </a:r>
            </a:p>
          </p:txBody>
        </p:sp>
        <p:sp>
          <p:nvSpPr>
            <p:cNvPr id="129" name="Right Brace 128">
              <a:extLst>
                <a:ext uri="{FF2B5EF4-FFF2-40B4-BE49-F238E27FC236}">
                  <a16:creationId xmlns:a16="http://schemas.microsoft.com/office/drawing/2014/main" id="{21EE2682-505F-361D-82CE-F708D206B44C}"/>
                </a:ext>
              </a:extLst>
            </p:cNvPr>
            <p:cNvSpPr/>
            <p:nvPr/>
          </p:nvSpPr>
          <p:spPr>
            <a:xfrm rot="2700000">
              <a:off x="8635107" y="2856125"/>
              <a:ext cx="137473" cy="1920240"/>
            </a:xfrm>
            <a:prstGeom prst="rightBrace">
              <a:avLst>
                <a:gd name="adj1" fmla="val 8333"/>
                <a:gd name="adj2" fmla="val 50278"/>
              </a:avLst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Right Brace 129">
              <a:extLst>
                <a:ext uri="{FF2B5EF4-FFF2-40B4-BE49-F238E27FC236}">
                  <a16:creationId xmlns:a16="http://schemas.microsoft.com/office/drawing/2014/main" id="{351A7C1B-1485-8526-7CC0-4EC344FEBEB1}"/>
                </a:ext>
              </a:extLst>
            </p:cNvPr>
            <p:cNvSpPr/>
            <p:nvPr/>
          </p:nvSpPr>
          <p:spPr>
            <a:xfrm rot="2700000">
              <a:off x="7245099" y="4252612"/>
              <a:ext cx="137473" cy="1920240"/>
            </a:xfrm>
            <a:prstGeom prst="rightBrace">
              <a:avLst>
                <a:gd name="adj1" fmla="val 8333"/>
                <a:gd name="adj2" fmla="val 50278"/>
              </a:avLst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1E27A8A8-13A9-2432-34F5-82A2A3000153}"/>
              </a:ext>
            </a:extLst>
          </p:cNvPr>
          <p:cNvGrpSpPr/>
          <p:nvPr/>
        </p:nvGrpSpPr>
        <p:grpSpPr>
          <a:xfrm>
            <a:off x="5763188" y="1326929"/>
            <a:ext cx="4668431" cy="2523449"/>
            <a:chOff x="4451757" y="1362751"/>
            <a:chExt cx="4668431" cy="2523449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2BDF66E-EA4D-C5A2-8422-645D3E90BA00}"/>
                </a:ext>
              </a:extLst>
            </p:cNvPr>
            <p:cNvGrpSpPr/>
            <p:nvPr/>
          </p:nvGrpSpPr>
          <p:grpSpPr>
            <a:xfrm>
              <a:off x="4451757" y="1362751"/>
              <a:ext cx="2534506" cy="1271660"/>
              <a:chOff x="6743447" y="1361653"/>
              <a:chExt cx="2534506" cy="1271660"/>
            </a:xfrm>
          </p:grpSpPr>
          <p:sp>
            <p:nvSpPr>
              <p:cNvPr id="134" name="Right Brace 133">
                <a:extLst>
                  <a:ext uri="{FF2B5EF4-FFF2-40B4-BE49-F238E27FC236}">
                    <a16:creationId xmlns:a16="http://schemas.microsoft.com/office/drawing/2014/main" id="{8592499A-9E10-D345-C3E6-13C3B8B20BF9}"/>
                  </a:ext>
                </a:extLst>
              </p:cNvPr>
              <p:cNvSpPr/>
              <p:nvPr/>
            </p:nvSpPr>
            <p:spPr>
              <a:xfrm rot="13500000">
                <a:off x="8294816" y="1650177"/>
                <a:ext cx="137473" cy="1828800"/>
              </a:xfrm>
              <a:prstGeom prst="rightBrace">
                <a:avLst>
                  <a:gd name="adj1" fmla="val 8333"/>
                  <a:gd name="adj2" fmla="val 50278"/>
                </a:avLst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64AF1612-FDD2-F96F-4FA4-373F8CDF8AA8}"/>
                  </a:ext>
                </a:extLst>
              </p:cNvPr>
              <p:cNvSpPr txBox="1"/>
              <p:nvPr/>
            </p:nvSpPr>
            <p:spPr>
              <a:xfrm>
                <a:off x="6743447" y="1361653"/>
                <a:ext cx="2476407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Flex Segment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50 mm × 50 mm × 0.5 mm</a:t>
                </a:r>
              </a:p>
            </p:txBody>
          </p:sp>
        </p:grp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44202DE1-1725-9EA5-9D30-1DC3F53B5A28}"/>
                </a:ext>
              </a:extLst>
            </p:cNvPr>
            <p:cNvSpPr/>
            <p:nvPr/>
          </p:nvSpPr>
          <p:spPr>
            <a:xfrm>
              <a:off x="5462588" y="1995488"/>
              <a:ext cx="3657600" cy="1890712"/>
            </a:xfrm>
            <a:custGeom>
              <a:avLst/>
              <a:gdLst>
                <a:gd name="connsiteX0" fmla="*/ 3657600 w 3657600"/>
                <a:gd name="connsiteY0" fmla="*/ 576262 h 1890712"/>
                <a:gd name="connsiteX1" fmla="*/ 3338512 w 3657600"/>
                <a:gd name="connsiteY1" fmla="*/ 438150 h 1890712"/>
                <a:gd name="connsiteX2" fmla="*/ 2881312 w 3657600"/>
                <a:gd name="connsiteY2" fmla="*/ 276225 h 1890712"/>
                <a:gd name="connsiteX3" fmla="*/ 2352675 w 3657600"/>
                <a:gd name="connsiteY3" fmla="*/ 133350 h 1890712"/>
                <a:gd name="connsiteX4" fmla="*/ 1924050 w 3657600"/>
                <a:gd name="connsiteY4" fmla="*/ 57150 h 1890712"/>
                <a:gd name="connsiteX5" fmla="*/ 1585912 w 3657600"/>
                <a:gd name="connsiteY5" fmla="*/ 14287 h 1890712"/>
                <a:gd name="connsiteX6" fmla="*/ 1333500 w 3657600"/>
                <a:gd name="connsiteY6" fmla="*/ 0 h 1890712"/>
                <a:gd name="connsiteX7" fmla="*/ 0 w 3657600"/>
                <a:gd name="connsiteY7" fmla="*/ 1304925 h 1890712"/>
                <a:gd name="connsiteX8" fmla="*/ 519112 w 3657600"/>
                <a:gd name="connsiteY8" fmla="*/ 1352550 h 1890712"/>
                <a:gd name="connsiteX9" fmla="*/ 1252537 w 3657600"/>
                <a:gd name="connsiteY9" fmla="*/ 1490662 h 1890712"/>
                <a:gd name="connsiteX10" fmla="*/ 1804987 w 3657600"/>
                <a:gd name="connsiteY10" fmla="*/ 1662112 h 1890712"/>
                <a:gd name="connsiteX11" fmla="*/ 2357437 w 3657600"/>
                <a:gd name="connsiteY11" fmla="*/ 1890712 h 1890712"/>
                <a:gd name="connsiteX12" fmla="*/ 3657600 w 3657600"/>
                <a:gd name="connsiteY12" fmla="*/ 576262 h 1890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57600" h="1890712">
                  <a:moveTo>
                    <a:pt x="3657600" y="576262"/>
                  </a:moveTo>
                  <a:lnTo>
                    <a:pt x="3338512" y="438150"/>
                  </a:lnTo>
                  <a:lnTo>
                    <a:pt x="2881312" y="276225"/>
                  </a:lnTo>
                  <a:lnTo>
                    <a:pt x="2352675" y="133350"/>
                  </a:lnTo>
                  <a:lnTo>
                    <a:pt x="1924050" y="57150"/>
                  </a:lnTo>
                  <a:lnTo>
                    <a:pt x="1585912" y="14287"/>
                  </a:lnTo>
                  <a:lnTo>
                    <a:pt x="1333500" y="0"/>
                  </a:lnTo>
                  <a:lnTo>
                    <a:pt x="0" y="1304925"/>
                  </a:lnTo>
                  <a:lnTo>
                    <a:pt x="519112" y="1352550"/>
                  </a:lnTo>
                  <a:lnTo>
                    <a:pt x="1252537" y="1490662"/>
                  </a:lnTo>
                  <a:lnTo>
                    <a:pt x="1804987" y="1662112"/>
                  </a:lnTo>
                  <a:lnTo>
                    <a:pt x="2357437" y="1890712"/>
                  </a:lnTo>
                  <a:lnTo>
                    <a:pt x="3657600" y="576262"/>
                  </a:lnTo>
                  <a:close/>
                </a:path>
              </a:pathLst>
            </a:custGeom>
            <a:solidFill>
              <a:srgbClr val="C0504D">
                <a:alpha val="2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C04097C4-825E-F20E-90F8-5CC7953B8614}"/>
              </a:ext>
            </a:extLst>
          </p:cNvPr>
          <p:cNvGrpSpPr/>
          <p:nvPr/>
        </p:nvGrpSpPr>
        <p:grpSpPr>
          <a:xfrm>
            <a:off x="3873429" y="2900580"/>
            <a:ext cx="5042127" cy="2162648"/>
            <a:chOff x="2561998" y="2936402"/>
            <a:chExt cx="5042127" cy="2162648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F813512-7937-5135-BFF6-41F39079A5E5}"/>
                </a:ext>
              </a:extLst>
            </p:cNvPr>
            <p:cNvSpPr/>
            <p:nvPr/>
          </p:nvSpPr>
          <p:spPr>
            <a:xfrm>
              <a:off x="4311650" y="3482975"/>
              <a:ext cx="3292475" cy="1616075"/>
            </a:xfrm>
            <a:custGeom>
              <a:avLst/>
              <a:gdLst>
                <a:gd name="connsiteX0" fmla="*/ 1025525 w 3292475"/>
                <a:gd name="connsiteY0" fmla="*/ 0 h 1616075"/>
                <a:gd name="connsiteX1" fmla="*/ 1473200 w 3292475"/>
                <a:gd name="connsiteY1" fmla="*/ 41275 h 1616075"/>
                <a:gd name="connsiteX2" fmla="*/ 1374775 w 3292475"/>
                <a:gd name="connsiteY2" fmla="*/ 142875 h 1616075"/>
                <a:gd name="connsiteX3" fmla="*/ 1546225 w 3292475"/>
                <a:gd name="connsiteY3" fmla="*/ 174625 h 1616075"/>
                <a:gd name="connsiteX4" fmla="*/ 1689100 w 3292475"/>
                <a:gd name="connsiteY4" fmla="*/ 6350 h 1616075"/>
                <a:gd name="connsiteX5" fmla="*/ 2054225 w 3292475"/>
                <a:gd name="connsiteY5" fmla="*/ 82550 h 1616075"/>
                <a:gd name="connsiteX6" fmla="*/ 2501900 w 3292475"/>
                <a:gd name="connsiteY6" fmla="*/ 203200 h 1616075"/>
                <a:gd name="connsiteX7" fmla="*/ 2711450 w 3292475"/>
                <a:gd name="connsiteY7" fmla="*/ 269875 h 1616075"/>
                <a:gd name="connsiteX8" fmla="*/ 2562225 w 3292475"/>
                <a:gd name="connsiteY8" fmla="*/ 415925 h 1616075"/>
                <a:gd name="connsiteX9" fmla="*/ 2708275 w 3292475"/>
                <a:gd name="connsiteY9" fmla="*/ 473075 h 1616075"/>
                <a:gd name="connsiteX10" fmla="*/ 2822575 w 3292475"/>
                <a:gd name="connsiteY10" fmla="*/ 374650 h 1616075"/>
                <a:gd name="connsiteX11" fmla="*/ 3292475 w 3292475"/>
                <a:gd name="connsiteY11" fmla="*/ 561975 h 1616075"/>
                <a:gd name="connsiteX12" fmla="*/ 2251075 w 3292475"/>
                <a:gd name="connsiteY12" fmla="*/ 1616075 h 1616075"/>
                <a:gd name="connsiteX13" fmla="*/ 1774825 w 3292475"/>
                <a:gd name="connsiteY13" fmla="*/ 1431925 h 1616075"/>
                <a:gd name="connsiteX14" fmla="*/ 1889125 w 3292475"/>
                <a:gd name="connsiteY14" fmla="*/ 1317625 h 1616075"/>
                <a:gd name="connsiteX15" fmla="*/ 1730375 w 3292475"/>
                <a:gd name="connsiteY15" fmla="*/ 1270000 h 1616075"/>
                <a:gd name="connsiteX16" fmla="*/ 1581150 w 3292475"/>
                <a:gd name="connsiteY16" fmla="*/ 1425575 h 1616075"/>
                <a:gd name="connsiteX17" fmla="*/ 1089025 w 3292475"/>
                <a:gd name="connsiteY17" fmla="*/ 1279525 h 1616075"/>
                <a:gd name="connsiteX18" fmla="*/ 739775 w 3292475"/>
                <a:gd name="connsiteY18" fmla="*/ 1206500 h 1616075"/>
                <a:gd name="connsiteX19" fmla="*/ 549275 w 3292475"/>
                <a:gd name="connsiteY19" fmla="*/ 1171575 h 1616075"/>
                <a:gd name="connsiteX20" fmla="*/ 714375 w 3292475"/>
                <a:gd name="connsiteY20" fmla="*/ 1012825 h 1616075"/>
                <a:gd name="connsiteX21" fmla="*/ 546100 w 3292475"/>
                <a:gd name="connsiteY21" fmla="*/ 987425 h 1616075"/>
                <a:gd name="connsiteX22" fmla="*/ 454025 w 3292475"/>
                <a:gd name="connsiteY22" fmla="*/ 1098550 h 1616075"/>
                <a:gd name="connsiteX23" fmla="*/ 0 w 3292475"/>
                <a:gd name="connsiteY23" fmla="*/ 1050925 h 1616075"/>
                <a:gd name="connsiteX24" fmla="*/ 1025525 w 3292475"/>
                <a:gd name="connsiteY24" fmla="*/ 0 h 161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92475" h="1616075">
                  <a:moveTo>
                    <a:pt x="1025525" y="0"/>
                  </a:moveTo>
                  <a:lnTo>
                    <a:pt x="1473200" y="41275"/>
                  </a:lnTo>
                  <a:lnTo>
                    <a:pt x="1374775" y="142875"/>
                  </a:lnTo>
                  <a:lnTo>
                    <a:pt x="1546225" y="174625"/>
                  </a:lnTo>
                  <a:lnTo>
                    <a:pt x="1689100" y="6350"/>
                  </a:lnTo>
                  <a:lnTo>
                    <a:pt x="2054225" y="82550"/>
                  </a:lnTo>
                  <a:lnTo>
                    <a:pt x="2501900" y="203200"/>
                  </a:lnTo>
                  <a:lnTo>
                    <a:pt x="2711450" y="269875"/>
                  </a:lnTo>
                  <a:lnTo>
                    <a:pt x="2562225" y="415925"/>
                  </a:lnTo>
                  <a:lnTo>
                    <a:pt x="2708275" y="473075"/>
                  </a:lnTo>
                  <a:lnTo>
                    <a:pt x="2822575" y="374650"/>
                  </a:lnTo>
                  <a:lnTo>
                    <a:pt x="3292475" y="561975"/>
                  </a:lnTo>
                  <a:lnTo>
                    <a:pt x="2251075" y="1616075"/>
                  </a:lnTo>
                  <a:lnTo>
                    <a:pt x="1774825" y="1431925"/>
                  </a:lnTo>
                  <a:lnTo>
                    <a:pt x="1889125" y="1317625"/>
                  </a:lnTo>
                  <a:lnTo>
                    <a:pt x="1730375" y="1270000"/>
                  </a:lnTo>
                  <a:lnTo>
                    <a:pt x="1581150" y="1425575"/>
                  </a:lnTo>
                  <a:lnTo>
                    <a:pt x="1089025" y="1279525"/>
                  </a:lnTo>
                  <a:lnTo>
                    <a:pt x="739775" y="1206500"/>
                  </a:lnTo>
                  <a:lnTo>
                    <a:pt x="549275" y="1171575"/>
                  </a:lnTo>
                  <a:lnTo>
                    <a:pt x="714375" y="1012825"/>
                  </a:lnTo>
                  <a:lnTo>
                    <a:pt x="546100" y="987425"/>
                  </a:lnTo>
                  <a:lnTo>
                    <a:pt x="454025" y="1098550"/>
                  </a:lnTo>
                  <a:lnTo>
                    <a:pt x="0" y="1050925"/>
                  </a:lnTo>
                  <a:lnTo>
                    <a:pt x="1025525" y="0"/>
                  </a:lnTo>
                  <a:close/>
                </a:path>
              </a:pathLst>
            </a:custGeom>
            <a:solidFill>
              <a:srgbClr val="F79646">
                <a:alpha val="30000"/>
              </a:srgbClr>
            </a:solidFill>
            <a:ln w="25400" cap="flat" cmpd="sng" algn="ctr">
              <a:noFill/>
              <a:prstDash val="solid"/>
            </a:ln>
            <a:effectLst>
              <a:glow rad="63500">
                <a:srgbClr val="F79646">
                  <a:satMod val="175000"/>
                  <a:alpha val="2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AAE8FBDE-F454-22B1-28CE-8359DFF81BD3}"/>
                </a:ext>
              </a:extLst>
            </p:cNvPr>
            <p:cNvSpPr txBox="1"/>
            <p:nvPr/>
          </p:nvSpPr>
          <p:spPr>
            <a:xfrm>
              <a:off x="2561998" y="2936402"/>
              <a:ext cx="162900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Optical surface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Concave side</a:t>
              </a:r>
              <a:endPara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A3BA1DDE-BF4C-8F1C-E1A3-136DD39439B6}"/>
                </a:ext>
              </a:extLst>
            </p:cNvPr>
            <p:cNvSpPr/>
            <p:nvPr/>
          </p:nvSpPr>
          <p:spPr>
            <a:xfrm>
              <a:off x="4157924" y="3130664"/>
              <a:ext cx="1029382" cy="702925"/>
            </a:xfrm>
            <a:custGeom>
              <a:avLst/>
              <a:gdLst>
                <a:gd name="connsiteX0" fmla="*/ 0 w 1314450"/>
                <a:gd name="connsiteY0" fmla="*/ 0 h 714375"/>
                <a:gd name="connsiteX1" fmla="*/ 600075 w 1314450"/>
                <a:gd name="connsiteY1" fmla="*/ 0 h 714375"/>
                <a:gd name="connsiteX2" fmla="*/ 1314450 w 1314450"/>
                <a:gd name="connsiteY2" fmla="*/ 714375 h 714375"/>
                <a:gd name="connsiteX0" fmla="*/ 0 w 1785743"/>
                <a:gd name="connsiteY0" fmla="*/ 0 h 714375"/>
                <a:gd name="connsiteX1" fmla="*/ 1071368 w 1785743"/>
                <a:gd name="connsiteY1" fmla="*/ 0 h 714375"/>
                <a:gd name="connsiteX2" fmla="*/ 1785743 w 1785743"/>
                <a:gd name="connsiteY2" fmla="*/ 714375 h 714375"/>
                <a:gd name="connsiteX0" fmla="*/ 0 w 2855029"/>
                <a:gd name="connsiteY0" fmla="*/ 0 h 714375"/>
                <a:gd name="connsiteX1" fmla="*/ 2140654 w 2855029"/>
                <a:gd name="connsiteY1" fmla="*/ 0 h 714375"/>
                <a:gd name="connsiteX2" fmla="*/ 2855029 w 2855029"/>
                <a:gd name="connsiteY2" fmla="*/ 714375 h 71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5029" h="714375">
                  <a:moveTo>
                    <a:pt x="0" y="0"/>
                  </a:moveTo>
                  <a:lnTo>
                    <a:pt x="2140654" y="0"/>
                  </a:lnTo>
                  <a:lnTo>
                    <a:pt x="2855029" y="714375"/>
                  </a:lnTo>
                </a:path>
              </a:pathLst>
            </a:cu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oval"/>
            </a:ln>
            <a:effectLst>
              <a:glow rad="63500">
                <a:sysClr val="window" lastClr="FFFFFF">
                  <a:alpha val="40000"/>
                </a:sys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53D28BD3-F4CA-301B-65F5-724C95739A90}"/>
              </a:ext>
            </a:extLst>
          </p:cNvPr>
          <p:cNvGrpSpPr/>
          <p:nvPr/>
        </p:nvGrpSpPr>
        <p:grpSpPr>
          <a:xfrm>
            <a:off x="3672759" y="3285228"/>
            <a:ext cx="5420597" cy="1952625"/>
            <a:chOff x="2361328" y="3321050"/>
            <a:chExt cx="5420597" cy="1952625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CED83414-3271-7CC1-5406-B8659CEC4516}"/>
                </a:ext>
              </a:extLst>
            </p:cNvPr>
            <p:cNvGrpSpPr/>
            <p:nvPr/>
          </p:nvGrpSpPr>
          <p:grpSpPr>
            <a:xfrm>
              <a:off x="2361328" y="3892618"/>
              <a:ext cx="1950322" cy="712978"/>
              <a:chOff x="5350135" y="3597810"/>
              <a:chExt cx="1950322" cy="712978"/>
            </a:xfrm>
          </p:grpSpPr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40C2FD25-F12C-74BD-675C-49CB0635D153}"/>
                  </a:ext>
                </a:extLst>
              </p:cNvPr>
              <p:cNvSpPr txBox="1"/>
              <p:nvPr/>
            </p:nvSpPr>
            <p:spPr>
              <a:xfrm>
                <a:off x="5350135" y="3597810"/>
                <a:ext cx="14534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Realignment beam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6E3F5FB8-FD27-C4EC-53E8-3E8D7A2DB1D8}"/>
                  </a:ext>
                </a:extLst>
              </p:cNvPr>
              <p:cNvSpPr/>
              <p:nvPr/>
            </p:nvSpPr>
            <p:spPr>
              <a:xfrm>
                <a:off x="6743660" y="3775174"/>
                <a:ext cx="556797" cy="535614"/>
              </a:xfrm>
              <a:custGeom>
                <a:avLst/>
                <a:gdLst>
                  <a:gd name="connsiteX0" fmla="*/ 0 w 1314450"/>
                  <a:gd name="connsiteY0" fmla="*/ 0 h 714375"/>
                  <a:gd name="connsiteX1" fmla="*/ 600075 w 1314450"/>
                  <a:gd name="connsiteY1" fmla="*/ 0 h 714375"/>
                  <a:gd name="connsiteX2" fmla="*/ 1314450 w 1314450"/>
                  <a:gd name="connsiteY2" fmla="*/ 714375 h 71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14450" h="714375">
                    <a:moveTo>
                      <a:pt x="0" y="0"/>
                    </a:moveTo>
                    <a:lnTo>
                      <a:pt x="600075" y="0"/>
                    </a:lnTo>
                    <a:lnTo>
                      <a:pt x="1314450" y="714375"/>
                    </a:lnTo>
                  </a:path>
                </a:pathLst>
              </a:cu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oval"/>
              </a:ln>
              <a:effectLst>
                <a:glow rad="63500">
                  <a:sysClr val="window" lastClr="FFFFFF">
                    <a:alpha val="40000"/>
                  </a:sysClr>
                </a:glo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8F0B8303-4A9A-354C-41B0-1A0808286BB7}"/>
                </a:ext>
              </a:extLst>
            </p:cNvPr>
            <p:cNvSpPr/>
            <p:nvPr/>
          </p:nvSpPr>
          <p:spPr>
            <a:xfrm>
              <a:off x="5314950" y="3321050"/>
              <a:ext cx="2466975" cy="714375"/>
            </a:xfrm>
            <a:custGeom>
              <a:avLst/>
              <a:gdLst>
                <a:gd name="connsiteX0" fmla="*/ 2339975 w 2466975"/>
                <a:gd name="connsiteY0" fmla="*/ 714375 h 714375"/>
                <a:gd name="connsiteX1" fmla="*/ 2000250 w 2466975"/>
                <a:gd name="connsiteY1" fmla="*/ 574675 h 714375"/>
                <a:gd name="connsiteX2" fmla="*/ 2032000 w 2466975"/>
                <a:gd name="connsiteY2" fmla="*/ 508000 h 714375"/>
                <a:gd name="connsiteX3" fmla="*/ 1397000 w 2466975"/>
                <a:gd name="connsiteY3" fmla="*/ 295275 h 714375"/>
                <a:gd name="connsiteX4" fmla="*/ 784225 w 2466975"/>
                <a:gd name="connsiteY4" fmla="*/ 146050 h 714375"/>
                <a:gd name="connsiteX5" fmla="*/ 393700 w 2466975"/>
                <a:gd name="connsiteY5" fmla="*/ 101600 h 714375"/>
                <a:gd name="connsiteX6" fmla="*/ 358775 w 2466975"/>
                <a:gd name="connsiteY6" fmla="*/ 165100 h 714375"/>
                <a:gd name="connsiteX7" fmla="*/ 0 w 2466975"/>
                <a:gd name="connsiteY7" fmla="*/ 130175 h 714375"/>
                <a:gd name="connsiteX8" fmla="*/ 127000 w 2466975"/>
                <a:gd name="connsiteY8" fmla="*/ 0 h 714375"/>
                <a:gd name="connsiteX9" fmla="*/ 946150 w 2466975"/>
                <a:gd name="connsiteY9" fmla="*/ 104775 h 714375"/>
                <a:gd name="connsiteX10" fmla="*/ 1644650 w 2466975"/>
                <a:gd name="connsiteY10" fmla="*/ 266700 h 714375"/>
                <a:gd name="connsiteX11" fmla="*/ 2216150 w 2466975"/>
                <a:gd name="connsiteY11" fmla="*/ 482600 h 714375"/>
                <a:gd name="connsiteX12" fmla="*/ 2466975 w 2466975"/>
                <a:gd name="connsiteY12" fmla="*/ 590550 h 714375"/>
                <a:gd name="connsiteX13" fmla="*/ 2339975 w 2466975"/>
                <a:gd name="connsiteY13" fmla="*/ 714375 h 71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66975" h="714375">
                  <a:moveTo>
                    <a:pt x="2339975" y="714375"/>
                  </a:moveTo>
                  <a:lnTo>
                    <a:pt x="2000250" y="574675"/>
                  </a:lnTo>
                  <a:lnTo>
                    <a:pt x="2032000" y="508000"/>
                  </a:lnTo>
                  <a:lnTo>
                    <a:pt x="1397000" y="295275"/>
                  </a:lnTo>
                  <a:lnTo>
                    <a:pt x="784225" y="146050"/>
                  </a:lnTo>
                  <a:lnTo>
                    <a:pt x="393700" y="101600"/>
                  </a:lnTo>
                  <a:lnTo>
                    <a:pt x="358775" y="165100"/>
                  </a:lnTo>
                  <a:lnTo>
                    <a:pt x="0" y="130175"/>
                  </a:lnTo>
                  <a:lnTo>
                    <a:pt x="127000" y="0"/>
                  </a:lnTo>
                  <a:lnTo>
                    <a:pt x="946150" y="104775"/>
                  </a:lnTo>
                  <a:lnTo>
                    <a:pt x="1644650" y="266700"/>
                  </a:lnTo>
                  <a:lnTo>
                    <a:pt x="2216150" y="482600"/>
                  </a:lnTo>
                  <a:lnTo>
                    <a:pt x="2466975" y="590550"/>
                  </a:lnTo>
                  <a:lnTo>
                    <a:pt x="2339975" y="714375"/>
                  </a:lnTo>
                  <a:close/>
                </a:path>
              </a:pathLst>
            </a:custGeom>
            <a:solidFill>
              <a:srgbClr val="C0504D">
                <a:alpha val="20000"/>
              </a:srgbClr>
            </a:solidFill>
            <a:ln w="25400" cap="flat" cmpd="sng" algn="ctr">
              <a:noFill/>
              <a:prstDash val="solid"/>
            </a:ln>
            <a:effectLst>
              <a:glow rad="63500">
                <a:srgbClr val="C00000"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F4F792BF-A42A-C335-16AC-046C0B0BC7AE}"/>
                </a:ext>
              </a:extLst>
            </p:cNvPr>
            <p:cNvSpPr/>
            <p:nvPr/>
          </p:nvSpPr>
          <p:spPr>
            <a:xfrm>
              <a:off x="4117975" y="4556125"/>
              <a:ext cx="2466975" cy="717550"/>
            </a:xfrm>
            <a:custGeom>
              <a:avLst/>
              <a:gdLst>
                <a:gd name="connsiteX0" fmla="*/ 2466975 w 2466975"/>
                <a:gd name="connsiteY0" fmla="*/ 590550 h 717550"/>
                <a:gd name="connsiteX1" fmla="*/ 2101850 w 2466975"/>
                <a:gd name="connsiteY1" fmla="*/ 441325 h 717550"/>
                <a:gd name="connsiteX2" fmla="*/ 2063750 w 2466975"/>
                <a:gd name="connsiteY2" fmla="*/ 485775 h 717550"/>
                <a:gd name="connsiteX3" fmla="*/ 1447800 w 2466975"/>
                <a:gd name="connsiteY3" fmla="*/ 292100 h 717550"/>
                <a:gd name="connsiteX4" fmla="*/ 984250 w 2466975"/>
                <a:gd name="connsiteY4" fmla="*/ 180975 h 717550"/>
                <a:gd name="connsiteX5" fmla="*/ 422275 w 2466975"/>
                <a:gd name="connsiteY5" fmla="*/ 85725 h 717550"/>
                <a:gd name="connsiteX6" fmla="*/ 457200 w 2466975"/>
                <a:gd name="connsiteY6" fmla="*/ 22225 h 717550"/>
                <a:gd name="connsiteX7" fmla="*/ 127000 w 2466975"/>
                <a:gd name="connsiteY7" fmla="*/ 0 h 717550"/>
                <a:gd name="connsiteX8" fmla="*/ 0 w 2466975"/>
                <a:gd name="connsiteY8" fmla="*/ 130175 h 717550"/>
                <a:gd name="connsiteX9" fmla="*/ 619125 w 2466975"/>
                <a:gd name="connsiteY9" fmla="*/ 187325 h 717550"/>
                <a:gd name="connsiteX10" fmla="*/ 1114425 w 2466975"/>
                <a:gd name="connsiteY10" fmla="*/ 288925 h 717550"/>
                <a:gd name="connsiteX11" fmla="*/ 1568450 w 2466975"/>
                <a:gd name="connsiteY11" fmla="*/ 419100 h 717550"/>
                <a:gd name="connsiteX12" fmla="*/ 1971675 w 2466975"/>
                <a:gd name="connsiteY12" fmla="*/ 555625 h 717550"/>
                <a:gd name="connsiteX13" fmla="*/ 2352675 w 2466975"/>
                <a:gd name="connsiteY13" fmla="*/ 717550 h 717550"/>
                <a:gd name="connsiteX14" fmla="*/ 2466975 w 2466975"/>
                <a:gd name="connsiteY14" fmla="*/ 590550 h 7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66975" h="717550">
                  <a:moveTo>
                    <a:pt x="2466975" y="590550"/>
                  </a:moveTo>
                  <a:lnTo>
                    <a:pt x="2101850" y="441325"/>
                  </a:lnTo>
                  <a:lnTo>
                    <a:pt x="2063750" y="485775"/>
                  </a:lnTo>
                  <a:lnTo>
                    <a:pt x="1447800" y="292100"/>
                  </a:lnTo>
                  <a:lnTo>
                    <a:pt x="984250" y="180975"/>
                  </a:lnTo>
                  <a:lnTo>
                    <a:pt x="422275" y="85725"/>
                  </a:lnTo>
                  <a:lnTo>
                    <a:pt x="457200" y="22225"/>
                  </a:lnTo>
                  <a:lnTo>
                    <a:pt x="127000" y="0"/>
                  </a:lnTo>
                  <a:lnTo>
                    <a:pt x="0" y="130175"/>
                  </a:lnTo>
                  <a:lnTo>
                    <a:pt x="619125" y="187325"/>
                  </a:lnTo>
                  <a:lnTo>
                    <a:pt x="1114425" y="288925"/>
                  </a:lnTo>
                  <a:lnTo>
                    <a:pt x="1568450" y="419100"/>
                  </a:lnTo>
                  <a:lnTo>
                    <a:pt x="1971675" y="555625"/>
                  </a:lnTo>
                  <a:lnTo>
                    <a:pt x="2352675" y="717550"/>
                  </a:lnTo>
                  <a:lnTo>
                    <a:pt x="2466975" y="590550"/>
                  </a:lnTo>
                  <a:close/>
                </a:path>
              </a:pathLst>
            </a:custGeom>
            <a:solidFill>
              <a:srgbClr val="C00000">
                <a:alpha val="20000"/>
              </a:srgbClr>
            </a:solidFill>
            <a:ln w="25400" cap="flat" cmpd="sng" algn="ctr">
              <a:noFill/>
              <a:prstDash val="solid"/>
            </a:ln>
            <a:effectLst>
              <a:glow rad="63500">
                <a:srgbClr val="C0504D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C2DA80B6-ABFF-F9FF-1629-9E52C3363780}"/>
              </a:ext>
            </a:extLst>
          </p:cNvPr>
          <p:cNvGrpSpPr/>
          <p:nvPr/>
        </p:nvGrpSpPr>
        <p:grpSpPr>
          <a:xfrm>
            <a:off x="8441414" y="3765703"/>
            <a:ext cx="3080705" cy="2544488"/>
            <a:chOff x="6605922" y="3864779"/>
            <a:chExt cx="3080705" cy="2544488"/>
          </a:xfrm>
        </p:grpSpPr>
        <p:pic>
          <p:nvPicPr>
            <p:cNvPr id="147" name="Picture 146" descr="A stack of books with different colors&#10;&#10;Description automatically generated">
              <a:extLst>
                <a:ext uri="{FF2B5EF4-FFF2-40B4-BE49-F238E27FC236}">
                  <a16:creationId xmlns:a16="http://schemas.microsoft.com/office/drawing/2014/main" id="{CBFDB984-CEA3-1258-E6A2-CB567D847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3" t="27074" r="19437" b="2952"/>
            <a:stretch/>
          </p:blipFill>
          <p:spPr>
            <a:xfrm>
              <a:off x="7975383" y="4595301"/>
              <a:ext cx="1711244" cy="1704953"/>
            </a:xfrm>
            <a:prstGeom prst="ellipse">
              <a:avLst/>
            </a:prstGeom>
            <a:ln w="25400" cap="rnd">
              <a:solidFill>
                <a:srgbClr val="333333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contourClr>
                <a:srgbClr val="333333"/>
              </a:contourClr>
            </a:sp3d>
          </p:spPr>
        </p:pic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330EFF77-4F36-74E9-EE0A-EB427FCCD3CF}"/>
                </a:ext>
              </a:extLst>
            </p:cNvPr>
            <p:cNvGrpSpPr/>
            <p:nvPr/>
          </p:nvGrpSpPr>
          <p:grpSpPr>
            <a:xfrm>
              <a:off x="6605922" y="3864779"/>
              <a:ext cx="2568288" cy="2544488"/>
              <a:chOff x="6605922" y="3864779"/>
              <a:chExt cx="2568288" cy="2544488"/>
            </a:xfrm>
          </p:grpSpPr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1CF85969-8E08-2D46-8B6F-BB4815E83CF6}"/>
                  </a:ext>
                </a:extLst>
              </p:cNvPr>
              <p:cNvSpPr/>
              <p:nvPr/>
            </p:nvSpPr>
            <p:spPr>
              <a:xfrm>
                <a:off x="7218108" y="3864779"/>
                <a:ext cx="197480" cy="197480"/>
              </a:xfrm>
              <a:prstGeom prst="ellipse">
                <a:avLst/>
              </a:prstGeom>
              <a:solidFill>
                <a:sysClr val="window" lastClr="FFFFFF">
                  <a:alpha val="60000"/>
                </a:sys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96B6DDDC-55D6-FACA-0A32-34B3ADF67A85}"/>
                  </a:ext>
                </a:extLst>
              </p:cNvPr>
              <p:cNvCxnSpPr>
                <a:stCxn id="148" idx="7"/>
              </p:cNvCxnSpPr>
              <p:nvPr/>
            </p:nvCxnSpPr>
            <p:spPr>
              <a:xfrm>
                <a:off x="7386668" y="3893699"/>
                <a:ext cx="1787542" cy="764002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dash"/>
              </a:ln>
              <a:effectLst/>
            </p:spPr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ABE98BAF-221E-83CD-5AB2-74CF924831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50791" y="4044262"/>
                <a:ext cx="739558" cy="1642691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dash"/>
              </a:ln>
              <a:effectLst/>
            </p:spPr>
          </p:cxn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CC1536C9-3B44-FC94-AAD9-F77348904D97}"/>
                  </a:ext>
                </a:extLst>
              </p:cNvPr>
              <p:cNvSpPr txBox="1"/>
              <p:nvPr/>
            </p:nvSpPr>
            <p:spPr>
              <a:xfrm>
                <a:off x="6605922" y="5762936"/>
                <a:ext cx="19837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Flex Segments welded to spacers</a:t>
                </a:r>
              </a:p>
            </p:txBody>
          </p:sp>
        </p:grpSp>
      </p:grpSp>
      <p:sp>
        <p:nvSpPr>
          <p:cNvPr id="152" name="Rectangle: Rounded Corners 151">
            <a:extLst>
              <a:ext uri="{FF2B5EF4-FFF2-40B4-BE49-F238E27FC236}">
                <a16:creationId xmlns:a16="http://schemas.microsoft.com/office/drawing/2014/main" id="{7ADEA72F-50F7-119D-BF10-600FF187A21C}"/>
              </a:ext>
            </a:extLst>
          </p:cNvPr>
          <p:cNvSpPr/>
          <p:nvPr/>
        </p:nvSpPr>
        <p:spPr>
          <a:xfrm>
            <a:off x="3745164" y="1418218"/>
            <a:ext cx="1757267" cy="641415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Anatomy of a Flex Module</a:t>
            </a:r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40ADE81B-9C9E-CB24-7AB3-61A3FCEAEB93}"/>
              </a:ext>
            </a:extLst>
          </p:cNvPr>
          <p:cNvSpPr/>
          <p:nvPr/>
        </p:nvSpPr>
        <p:spPr>
          <a:xfrm>
            <a:off x="3672759" y="1222461"/>
            <a:ext cx="8382000" cy="5240130"/>
          </a:xfrm>
          <a:prstGeom prst="roundRect">
            <a:avLst>
              <a:gd name="adj" fmla="val 4540"/>
            </a:avLst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" name="Slide Number Placeholder 3">
            <a:extLst>
              <a:ext uri="{FF2B5EF4-FFF2-40B4-BE49-F238E27FC236}">
                <a16:creationId xmlns:a16="http://schemas.microsoft.com/office/drawing/2014/main" id="{54841A16-EADF-FB42-DFDD-4B2DE5156592}"/>
              </a:ext>
            </a:extLst>
          </p:cNvPr>
          <p:cNvSpPr txBox="1">
            <a:spLocks/>
          </p:cNvSpPr>
          <p:nvPr/>
        </p:nvSpPr>
        <p:spPr>
          <a:xfrm>
            <a:off x="7552267" y="6363229"/>
            <a:ext cx="609600" cy="26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A57692-88E1-4CB3-88AA-9040DCA52D96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6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5" name="Isosceles Triangle 154">
            <a:extLst>
              <a:ext uri="{FF2B5EF4-FFF2-40B4-BE49-F238E27FC236}">
                <a16:creationId xmlns:a16="http://schemas.microsoft.com/office/drawing/2014/main" id="{FB4D9383-CF0B-5383-FE32-B7E40CDCDAF5}"/>
              </a:ext>
            </a:extLst>
          </p:cNvPr>
          <p:cNvSpPr/>
          <p:nvPr/>
        </p:nvSpPr>
        <p:spPr>
          <a:xfrm>
            <a:off x="5583766" y="6561666"/>
            <a:ext cx="1024467" cy="296333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Slide Number Placeholder 6">
            <a:extLst>
              <a:ext uri="{FF2B5EF4-FFF2-40B4-BE49-F238E27FC236}">
                <a16:creationId xmlns:a16="http://schemas.microsoft.com/office/drawing/2014/main" id="{C004734E-98B6-6F54-3DA3-38F8C386202D}"/>
              </a:ext>
            </a:extLst>
          </p:cNvPr>
          <p:cNvSpPr txBox="1">
            <a:spLocks/>
          </p:cNvSpPr>
          <p:nvPr/>
        </p:nvSpPr>
        <p:spPr>
          <a:xfrm>
            <a:off x="5973232" y="6561666"/>
            <a:ext cx="245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DB2CD3-D409-4C67-8B0E-7540EE4D0E31}" type="slidenum">
              <a:rPr lang="en-US" smtClean="0">
                <a:solidFill>
                  <a:schemeClr val="bg1"/>
                </a:solidFill>
              </a:rPr>
              <a:pPr/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0" name="Date Placeholder 2">
            <a:extLst>
              <a:ext uri="{FF2B5EF4-FFF2-40B4-BE49-F238E27FC236}">
                <a16:creationId xmlns:a16="http://schemas.microsoft.com/office/drawing/2014/main" id="{DDF61337-09D6-2179-937E-D23E386AD8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8093" y="6060432"/>
            <a:ext cx="2844800" cy="365125"/>
          </a:xfrm>
        </p:spPr>
        <p:txBody>
          <a:bodyPr/>
          <a:lstStyle/>
          <a:p>
            <a:r>
              <a:rPr lang="en-US" sz="900" dirty="0">
                <a:latin typeface="Bahnschrift" panose="020B0502040204020203" pitchFamily="34" charset="0"/>
              </a:rPr>
              <a:t>Chalifoux RTF 2024 kick-off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8712F906-44A7-DFFC-7298-515003BB91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" t="8132" r="2831" b="13017"/>
          <a:stretch/>
        </p:blipFill>
        <p:spPr bwMode="auto">
          <a:xfrm>
            <a:off x="73769" y="3113211"/>
            <a:ext cx="3517039" cy="156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" name="TextBox 160">
            <a:extLst>
              <a:ext uri="{FF2B5EF4-FFF2-40B4-BE49-F238E27FC236}">
                <a16:creationId xmlns:a16="http://schemas.microsoft.com/office/drawing/2014/main" id="{5CF8CF02-E867-10A8-4E01-DF51797D7BDB}"/>
              </a:ext>
            </a:extLst>
          </p:cNvPr>
          <p:cNvSpPr txBox="1"/>
          <p:nvPr/>
        </p:nvSpPr>
        <p:spPr>
          <a:xfrm>
            <a:off x="392113" y="2386956"/>
            <a:ext cx="2901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Bahnschrift" panose="020B0502040204020203" pitchFamily="34" charset="0"/>
              </a:rPr>
              <a:t>Cross section of X-ray mirror system</a:t>
            </a:r>
          </a:p>
        </p:txBody>
      </p:sp>
      <p:sp>
        <p:nvSpPr>
          <p:cNvPr id="164" name="Date Placeholder 2">
            <a:extLst>
              <a:ext uri="{FF2B5EF4-FFF2-40B4-BE49-F238E27FC236}">
                <a16:creationId xmlns:a16="http://schemas.microsoft.com/office/drawing/2014/main" id="{71244085-C8A0-4EE8-09E6-E0C2EB7B7F8A}"/>
              </a:ext>
            </a:extLst>
          </p:cNvPr>
          <p:cNvSpPr txBox="1">
            <a:spLocks/>
          </p:cNvSpPr>
          <p:nvPr/>
        </p:nvSpPr>
        <p:spPr>
          <a:xfrm>
            <a:off x="35431" y="42999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Bahnschrift" panose="020B0502040204020203" pitchFamily="34" charset="0"/>
              </a:rPr>
              <a:t>Sci.esa.int</a:t>
            </a:r>
          </a:p>
        </p:txBody>
      </p:sp>
    </p:spTree>
    <p:extLst>
      <p:ext uri="{BB962C8B-B14F-4D97-AF65-F5344CB8AC3E}">
        <p14:creationId xmlns:p14="http://schemas.microsoft.com/office/powerpoint/2010/main" val="323586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ACCBF-2BDE-FEA0-354B-8DA5B793C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7AE0A8-09C8-0600-5E97-2BC567754F49}"/>
              </a:ext>
            </a:extLst>
          </p:cNvPr>
          <p:cNvSpPr/>
          <p:nvPr/>
        </p:nvSpPr>
        <p:spPr>
          <a:xfrm>
            <a:off x="0" y="0"/>
            <a:ext cx="12192000" cy="6180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8F3A7D5D-E8BE-1D2C-DD2F-E794F6DEA776}"/>
              </a:ext>
            </a:extLst>
          </p:cNvPr>
          <p:cNvSpPr/>
          <p:nvPr/>
        </p:nvSpPr>
        <p:spPr>
          <a:xfrm>
            <a:off x="5583766" y="6561666"/>
            <a:ext cx="1024467" cy="296333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26468F-DFD5-49A4-0DD1-376F24541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73232" y="6561666"/>
            <a:ext cx="245533" cy="365125"/>
          </a:xfrm>
        </p:spPr>
        <p:txBody>
          <a:bodyPr/>
          <a:lstStyle/>
          <a:p>
            <a:fld id="{10DB2CD3-D409-4C67-8B0E-7540EE4D0E31}" type="slidenum">
              <a:rPr lang="en-US" smtClean="0">
                <a:solidFill>
                  <a:schemeClr val="bg1"/>
                </a:solidFill>
              </a:rPr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C76143-A4A6-4125-7551-FCFB144DB0EB}"/>
              </a:ext>
            </a:extLst>
          </p:cNvPr>
          <p:cNvSpPr txBox="1"/>
          <p:nvPr/>
        </p:nvSpPr>
        <p:spPr>
          <a:xfrm>
            <a:off x="321733" y="880534"/>
            <a:ext cx="345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Bahnschrift" panose="020B0502040204020203" pitchFamily="34" charset="0"/>
              </a:rPr>
              <a:t>Background: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26FD5376-26BD-C826-6D7A-E94754DEC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840" y="81701"/>
            <a:ext cx="2223196" cy="50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NASA Insignia Color">
            <a:extLst>
              <a:ext uri="{FF2B5EF4-FFF2-40B4-BE49-F238E27FC236}">
                <a16:creationId xmlns:a16="http://schemas.microsoft.com/office/drawing/2014/main" id="{F5393966-2541-46FE-0B48-C9B2E6D19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67"/>
          <a:stretch/>
        </p:blipFill>
        <p:spPr bwMode="auto">
          <a:xfrm>
            <a:off x="10816693" y="57572"/>
            <a:ext cx="635000" cy="53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3E356D3D-6C1F-9589-0EA9-691E8C112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3350" y="75352"/>
            <a:ext cx="359834" cy="50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Selective Laser Etching">
            <a:extLst>
              <a:ext uri="{FF2B5EF4-FFF2-40B4-BE49-F238E27FC236}">
                <a16:creationId xmlns:a16="http://schemas.microsoft.com/office/drawing/2014/main" id="{622C7B44-777B-5DEC-5FA1-67D14BAB3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908" y="2320924"/>
            <a:ext cx="666750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F41768-E746-CC3A-C6C9-E79E04611083}"/>
              </a:ext>
            </a:extLst>
          </p:cNvPr>
          <p:cNvSpPr txBox="1"/>
          <p:nvPr/>
        </p:nvSpPr>
        <p:spPr>
          <a:xfrm>
            <a:off x="589280" y="2062480"/>
            <a:ext cx="10227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ahnschrift" panose="020B0502040204020203" pitchFamily="34" charset="0"/>
              </a:rPr>
              <a:t>Selective Laser Etching: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37740A-0C60-E29D-8C1E-D5F80F50937C}"/>
              </a:ext>
            </a:extLst>
          </p:cNvPr>
          <p:cNvSpPr txBox="1"/>
          <p:nvPr/>
        </p:nvSpPr>
        <p:spPr>
          <a:xfrm>
            <a:off x="4648200" y="6181022"/>
            <a:ext cx="2362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Femtika.com</a:t>
            </a:r>
          </a:p>
        </p:txBody>
      </p:sp>
    </p:spTree>
    <p:extLst>
      <p:ext uri="{BB962C8B-B14F-4D97-AF65-F5344CB8AC3E}">
        <p14:creationId xmlns:p14="http://schemas.microsoft.com/office/powerpoint/2010/main" val="2605298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B211D-CC1C-C823-30A8-BA8A176AE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25FF4AF-AF6C-EF74-57D9-C9A1547875F8}"/>
              </a:ext>
            </a:extLst>
          </p:cNvPr>
          <p:cNvSpPr/>
          <p:nvPr/>
        </p:nvSpPr>
        <p:spPr>
          <a:xfrm>
            <a:off x="0" y="0"/>
            <a:ext cx="12192000" cy="6180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6C6071ED-0D67-2996-6688-24256BE0D7AA}"/>
              </a:ext>
            </a:extLst>
          </p:cNvPr>
          <p:cNvSpPr/>
          <p:nvPr/>
        </p:nvSpPr>
        <p:spPr>
          <a:xfrm>
            <a:off x="5583766" y="6561666"/>
            <a:ext cx="1024467" cy="296333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B07B850-CDC6-A284-C13E-07CB2F7E1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840" y="81701"/>
            <a:ext cx="2223196" cy="50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ASA Insignia Color">
            <a:extLst>
              <a:ext uri="{FF2B5EF4-FFF2-40B4-BE49-F238E27FC236}">
                <a16:creationId xmlns:a16="http://schemas.microsoft.com/office/drawing/2014/main" id="{F8DC1602-DECF-C8D6-C9D2-6744B361F8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67"/>
          <a:stretch/>
        </p:blipFill>
        <p:spPr bwMode="auto">
          <a:xfrm>
            <a:off x="10816693" y="57572"/>
            <a:ext cx="635000" cy="53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A00629C-7442-6E27-E8FC-057C46A19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3350" y="75352"/>
            <a:ext cx="359834" cy="50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DCCA3A-3AD9-8F70-074E-E4C40F002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73232" y="6561666"/>
            <a:ext cx="245533" cy="365125"/>
          </a:xfrm>
        </p:spPr>
        <p:txBody>
          <a:bodyPr/>
          <a:lstStyle/>
          <a:p>
            <a:fld id="{10DB2CD3-D409-4C67-8B0E-7540EE4D0E31}" type="slidenum">
              <a:rPr lang="en-US" smtClean="0">
                <a:solidFill>
                  <a:schemeClr val="bg1"/>
                </a:solidFill>
              </a:r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AFCCAC-AFEE-2891-4231-C75527AA6915}"/>
              </a:ext>
            </a:extLst>
          </p:cNvPr>
          <p:cNvSpPr txBox="1"/>
          <p:nvPr/>
        </p:nvSpPr>
        <p:spPr>
          <a:xfrm>
            <a:off x="321733" y="880534"/>
            <a:ext cx="116014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Bahnschrift" panose="020B0502040204020203" pitchFamily="34" charset="0"/>
              </a:rPr>
              <a:t>Objective: Find a way to write and etch Flex Segment pattern into curved substrate</a:t>
            </a:r>
          </a:p>
          <a:p>
            <a:endParaRPr lang="en-US" sz="4000" dirty="0">
              <a:latin typeface="Bahnschrift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45AAE1-EDA5-B394-4A53-23FAA6E13450}"/>
              </a:ext>
            </a:extLst>
          </p:cNvPr>
          <p:cNvSpPr txBox="1"/>
          <p:nvPr/>
        </p:nvSpPr>
        <p:spPr>
          <a:xfrm>
            <a:off x="-149758" y="2522815"/>
            <a:ext cx="12192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2800" dirty="0">
                <a:latin typeface="Bahnschrift" panose="020B0502040204020203" pitchFamily="34" charset="0"/>
              </a:rPr>
              <a:t>Accomplishments: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Bahnschrift" panose="020B0502040204020203" pitchFamily="34" charset="0"/>
              </a:rPr>
              <a:t>Learned how to operate the laser system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Bahnschrift" panose="020B0502040204020203" pitchFamily="34" charset="0"/>
              </a:rPr>
              <a:t>Developed workflow to write machine code from desired geometry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Bahnschrift" panose="020B0502040204020203" pitchFamily="34" charset="0"/>
              </a:rPr>
              <a:t>Wrote 3D curved patterns into a flat substrate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Bahnschrift" panose="020B0502040204020203" pitchFamily="34" charset="0"/>
              </a:rPr>
              <a:t>Wrote 3D curved patterns into a curved substrate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Bahnschrift" panose="020B0502040204020203" pitchFamily="34" charset="0"/>
              </a:rPr>
              <a:t>Etched physical product</a:t>
            </a:r>
          </a:p>
        </p:txBody>
      </p:sp>
    </p:spTree>
    <p:extLst>
      <p:ext uri="{BB962C8B-B14F-4D97-AF65-F5344CB8AC3E}">
        <p14:creationId xmlns:p14="http://schemas.microsoft.com/office/powerpoint/2010/main" val="4022887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C2D6A-E1AB-A3DA-3902-E0E7444B4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91EC65-8D30-A6DD-4C5D-4021E29725BA}"/>
              </a:ext>
            </a:extLst>
          </p:cNvPr>
          <p:cNvSpPr/>
          <p:nvPr/>
        </p:nvSpPr>
        <p:spPr>
          <a:xfrm>
            <a:off x="0" y="0"/>
            <a:ext cx="12192000" cy="6180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608E8B7A-A5F8-B5C2-4A43-CA6F038090B4}"/>
              </a:ext>
            </a:extLst>
          </p:cNvPr>
          <p:cNvSpPr/>
          <p:nvPr/>
        </p:nvSpPr>
        <p:spPr>
          <a:xfrm>
            <a:off x="5583766" y="6561666"/>
            <a:ext cx="1024467" cy="296333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B894F3B-99C7-0DB4-1DD1-3B2636D7B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840" y="81701"/>
            <a:ext cx="2223196" cy="50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ASA Insignia Color">
            <a:extLst>
              <a:ext uri="{FF2B5EF4-FFF2-40B4-BE49-F238E27FC236}">
                <a16:creationId xmlns:a16="http://schemas.microsoft.com/office/drawing/2014/main" id="{8ABD12EE-2926-1AF9-F3D5-C6A8348C2B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67"/>
          <a:stretch/>
        </p:blipFill>
        <p:spPr bwMode="auto">
          <a:xfrm>
            <a:off x="10816693" y="57572"/>
            <a:ext cx="635000" cy="53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6CD68DD8-8A17-577B-A87E-5E4E6CB31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3350" y="75352"/>
            <a:ext cx="359834" cy="50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266EC5-028B-9BB1-FB3F-01FF144F5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73232" y="6561666"/>
            <a:ext cx="245533" cy="365125"/>
          </a:xfrm>
        </p:spPr>
        <p:txBody>
          <a:bodyPr/>
          <a:lstStyle/>
          <a:p>
            <a:fld id="{10DB2CD3-D409-4C67-8B0E-7540EE4D0E31}" type="slidenum">
              <a:rPr lang="en-US" smtClean="0">
                <a:solidFill>
                  <a:schemeClr val="bg1"/>
                </a:solidFill>
              </a:rPr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FADD57-9137-F78C-A47B-F94798FF13AF}"/>
              </a:ext>
            </a:extLst>
          </p:cNvPr>
          <p:cNvSpPr txBox="1"/>
          <p:nvPr/>
        </p:nvSpPr>
        <p:spPr>
          <a:xfrm>
            <a:off x="321733" y="880534"/>
            <a:ext cx="11601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Bahnschrift" panose="020B0502040204020203" pitchFamily="34" charset="0"/>
              </a:rPr>
              <a:t>Workflow:</a:t>
            </a:r>
          </a:p>
          <a:p>
            <a:endParaRPr lang="en-US" sz="4000" dirty="0">
              <a:latin typeface="Bahnschrift" panose="020B0502040204020203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45DECBF-0040-AE38-51EB-66E80AA6F5E2}"/>
              </a:ext>
            </a:extLst>
          </p:cNvPr>
          <p:cNvSpPr/>
          <p:nvPr/>
        </p:nvSpPr>
        <p:spPr>
          <a:xfrm>
            <a:off x="321733" y="2203973"/>
            <a:ext cx="1926076" cy="1323439"/>
          </a:xfrm>
          <a:prstGeom prst="roundRect">
            <a:avLst/>
          </a:prstGeom>
          <a:solidFill>
            <a:srgbClr val="C0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Bahnschrift" panose="020B0502040204020203" pitchFamily="34" charset="0"/>
              </a:rPr>
              <a:t>Design part, export as 2D DXF file. </a:t>
            </a:r>
            <a:r>
              <a:rPr lang="en-US" b="1" dirty="0">
                <a:solidFill>
                  <a:schemeClr val="tx1"/>
                </a:solidFill>
                <a:latin typeface="Bahnschrift" panose="020B0502040204020203" pitchFamily="34" charset="0"/>
              </a:rPr>
              <a:t>SOLIDWORKS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D9DFCA5-5CB7-F79F-E910-042D6CD212DE}"/>
              </a:ext>
            </a:extLst>
          </p:cNvPr>
          <p:cNvSpPr/>
          <p:nvPr/>
        </p:nvSpPr>
        <p:spPr>
          <a:xfrm>
            <a:off x="2623946" y="4148838"/>
            <a:ext cx="1926076" cy="1339342"/>
          </a:xfrm>
          <a:prstGeom prst="roundRect">
            <a:avLst/>
          </a:prstGeom>
          <a:solidFill>
            <a:schemeClr val="accent4">
              <a:alpha val="3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Bahnschrift" panose="020B0502040204020203" pitchFamily="34" charset="0"/>
              </a:rPr>
              <a:t>Scan part surface. </a:t>
            </a:r>
            <a:r>
              <a:rPr lang="en-US" b="1" dirty="0">
                <a:solidFill>
                  <a:schemeClr val="tx1"/>
                </a:solidFill>
                <a:latin typeface="Bahnschrift" panose="020B0502040204020203" pitchFamily="34" charset="0"/>
              </a:rPr>
              <a:t>Chromatic Confocal Sensor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DB109EC-9C5A-41CD-3829-8065E32AD7AC}"/>
              </a:ext>
            </a:extLst>
          </p:cNvPr>
          <p:cNvSpPr/>
          <p:nvPr/>
        </p:nvSpPr>
        <p:spPr>
          <a:xfrm>
            <a:off x="2623946" y="2203973"/>
            <a:ext cx="1926076" cy="1323439"/>
          </a:xfrm>
          <a:prstGeom prst="roundRect">
            <a:avLst/>
          </a:prstGeom>
          <a:solidFill>
            <a:srgbClr val="C0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Bahnschrift" panose="020B0502040204020203" pitchFamily="34" charset="0"/>
              </a:rPr>
              <a:t>Interpret 2D DXF  output, adds laser commands. </a:t>
            </a:r>
            <a:r>
              <a:rPr lang="en-US" b="1" dirty="0" err="1">
                <a:solidFill>
                  <a:schemeClr val="tx1"/>
                </a:solidFill>
                <a:latin typeface="Bahnschrift" panose="020B0502040204020203" pitchFamily="34" charset="0"/>
              </a:rPr>
              <a:t>CADFusion</a:t>
            </a:r>
            <a:r>
              <a:rPr lang="en-US" dirty="0">
                <a:solidFill>
                  <a:schemeClr val="tx1"/>
                </a:solidFill>
                <a:latin typeface="Bahnschrift" panose="020B0502040204020203" pitchFamily="34" charset="0"/>
              </a:rPr>
              <a:t>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6ADCEB8-2D59-4199-44D2-92E16D657009}"/>
              </a:ext>
            </a:extLst>
          </p:cNvPr>
          <p:cNvSpPr/>
          <p:nvPr/>
        </p:nvSpPr>
        <p:spPr>
          <a:xfrm>
            <a:off x="4926159" y="2219223"/>
            <a:ext cx="1926076" cy="1323439"/>
          </a:xfrm>
          <a:prstGeom prst="roundRect">
            <a:avLst/>
          </a:prstGeom>
          <a:solidFill>
            <a:srgbClr val="C0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Bahnschrift" panose="020B0502040204020203" pitchFamily="34" charset="0"/>
              </a:rPr>
              <a:t>Produce 2D laser program (text file). </a:t>
            </a:r>
            <a:r>
              <a:rPr lang="en-US" b="1" dirty="0">
                <a:solidFill>
                  <a:schemeClr val="tx1"/>
                </a:solidFill>
                <a:latin typeface="Bahnschrift" panose="020B0502040204020203" pitchFamily="34" charset="0"/>
              </a:rPr>
              <a:t>Custom Lab Software</a:t>
            </a:r>
            <a:r>
              <a:rPr lang="en-US" dirty="0">
                <a:solidFill>
                  <a:schemeClr val="tx1"/>
                </a:solidFill>
                <a:latin typeface="Bahnschrift" panose="020B0502040204020203" pitchFamily="34" charset="0"/>
              </a:rPr>
              <a:t>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DA55D07-1B82-7D22-F136-BEF4ED1FEE28}"/>
              </a:ext>
            </a:extLst>
          </p:cNvPr>
          <p:cNvSpPr/>
          <p:nvPr/>
        </p:nvSpPr>
        <p:spPr>
          <a:xfrm>
            <a:off x="4959305" y="4163421"/>
            <a:ext cx="1926076" cy="1339342"/>
          </a:xfrm>
          <a:prstGeom prst="roundRect">
            <a:avLst/>
          </a:prstGeom>
          <a:solidFill>
            <a:schemeClr val="accent4">
              <a:alpha val="3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Bahnschrift" panose="020B0502040204020203" pitchFamily="34" charset="0"/>
              </a:rPr>
              <a:t>Output surface data. </a:t>
            </a:r>
            <a:r>
              <a:rPr lang="en-US" b="1" dirty="0">
                <a:solidFill>
                  <a:schemeClr val="tx1"/>
                </a:solidFill>
                <a:latin typeface="Bahnschrift" panose="020B0502040204020203" pitchFamily="34" charset="0"/>
              </a:rPr>
              <a:t>Custom Lab Software</a:t>
            </a:r>
            <a:endParaRPr lang="en-US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679EEAF-EEE9-3F33-3336-E5E42AE1EC80}"/>
              </a:ext>
            </a:extLst>
          </p:cNvPr>
          <p:cNvSpPr/>
          <p:nvPr/>
        </p:nvSpPr>
        <p:spPr>
          <a:xfrm>
            <a:off x="7140823" y="3227137"/>
            <a:ext cx="1926076" cy="1339342"/>
          </a:xfrm>
          <a:prstGeom prst="roundRect">
            <a:avLst/>
          </a:prstGeom>
          <a:solidFill>
            <a:schemeClr val="accent5">
              <a:alpha val="3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chemeClr val="tx1"/>
                </a:solidFill>
                <a:latin typeface="Bahnschrift" panose="020B0502040204020203" pitchFamily="34" charset="0"/>
              </a:rPr>
              <a:t>Interpolate 2D laser program onto surface data. </a:t>
            </a:r>
            <a:r>
              <a:rPr lang="en-US" sz="1700" b="1" dirty="0">
                <a:solidFill>
                  <a:schemeClr val="tx1"/>
                </a:solidFill>
                <a:latin typeface="Bahnschrift" panose="020B0502040204020203" pitchFamily="34" charset="0"/>
              </a:rPr>
              <a:t>My Custom Software</a:t>
            </a:r>
            <a:endParaRPr lang="en-US" sz="17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E61B513-1245-1D00-0753-C769826724A3}"/>
              </a:ext>
            </a:extLst>
          </p:cNvPr>
          <p:cNvSpPr/>
          <p:nvPr/>
        </p:nvSpPr>
        <p:spPr>
          <a:xfrm>
            <a:off x="9443036" y="3227137"/>
            <a:ext cx="1926076" cy="1339342"/>
          </a:xfrm>
          <a:prstGeom prst="roundRect">
            <a:avLst/>
          </a:prstGeom>
          <a:solidFill>
            <a:schemeClr val="accent5">
              <a:alpha val="3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chemeClr val="tx1"/>
                </a:solidFill>
                <a:latin typeface="Bahnschrift" panose="020B0502040204020203" pitchFamily="34" charset="0"/>
              </a:rPr>
              <a:t>Write new 3D pattern using modified text file. </a:t>
            </a:r>
            <a:r>
              <a:rPr lang="en-US" sz="1700" b="1" dirty="0">
                <a:solidFill>
                  <a:schemeClr val="tx1"/>
                </a:solidFill>
                <a:latin typeface="Bahnschrift" panose="020B0502040204020203" pitchFamily="34" charset="0"/>
              </a:rPr>
              <a:t>Laser System</a:t>
            </a:r>
            <a:endParaRPr lang="en-US" sz="17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0CB95186-A4FE-1DAC-2662-C05CA38468EF}"/>
              </a:ext>
            </a:extLst>
          </p:cNvPr>
          <p:cNvSpPr/>
          <p:nvPr/>
        </p:nvSpPr>
        <p:spPr>
          <a:xfrm>
            <a:off x="2342204" y="2638626"/>
            <a:ext cx="201759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F91A0DE2-B624-273E-A2E5-57A92FB6A4BE}"/>
              </a:ext>
            </a:extLst>
          </p:cNvPr>
          <p:cNvSpPr/>
          <p:nvPr/>
        </p:nvSpPr>
        <p:spPr>
          <a:xfrm>
            <a:off x="4637211" y="2678216"/>
            <a:ext cx="201759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D797B172-4B75-5606-853D-B039F69747DE}"/>
              </a:ext>
            </a:extLst>
          </p:cNvPr>
          <p:cNvSpPr/>
          <p:nvPr/>
        </p:nvSpPr>
        <p:spPr>
          <a:xfrm rot="1281233">
            <a:off x="6857756" y="3247234"/>
            <a:ext cx="201759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745FD241-C348-BB89-92CB-F51072F28FA3}"/>
              </a:ext>
            </a:extLst>
          </p:cNvPr>
          <p:cNvSpPr/>
          <p:nvPr/>
        </p:nvSpPr>
        <p:spPr>
          <a:xfrm rot="20246871">
            <a:off x="6866943" y="3916904"/>
            <a:ext cx="201759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A4424059-E2C5-AEB4-3E03-1D9117AAE4FC}"/>
              </a:ext>
            </a:extLst>
          </p:cNvPr>
          <p:cNvSpPr/>
          <p:nvPr/>
        </p:nvSpPr>
        <p:spPr>
          <a:xfrm>
            <a:off x="4653784" y="4590776"/>
            <a:ext cx="201759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DBD57D04-AEFA-6040-634A-928B51A9D8A4}"/>
              </a:ext>
            </a:extLst>
          </p:cNvPr>
          <p:cNvSpPr/>
          <p:nvPr/>
        </p:nvSpPr>
        <p:spPr>
          <a:xfrm>
            <a:off x="9153187" y="3665601"/>
            <a:ext cx="201759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5C60294-2E43-25A6-93B8-4140C78B65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" t="-7059" r="7410" b="6845"/>
          <a:stretch/>
        </p:blipFill>
        <p:spPr>
          <a:xfrm>
            <a:off x="389028" y="3876951"/>
            <a:ext cx="1773889" cy="19477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D5836BB-F007-93DF-6786-DF82F29DB6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0823" y="4729062"/>
            <a:ext cx="3675870" cy="2102144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67FE792-5592-80BA-C4EE-38CE6FB82125}"/>
              </a:ext>
            </a:extLst>
          </p:cNvPr>
          <p:cNvCxnSpPr>
            <a:cxnSpLocks/>
            <a:endCxn id="2" idx="2"/>
          </p:cNvCxnSpPr>
          <p:nvPr/>
        </p:nvCxnSpPr>
        <p:spPr>
          <a:xfrm flipV="1">
            <a:off x="1284771" y="3527412"/>
            <a:ext cx="0" cy="528121"/>
          </a:xfrm>
          <a:prstGeom prst="line">
            <a:avLst/>
          </a:prstGeom>
          <a:ln cap="rnd">
            <a:solidFill>
              <a:schemeClr val="tx1"/>
            </a:solidFill>
            <a:headEnd type="none"/>
            <a:tailEnd type="oval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7AE8B9E-31FD-6ECC-E2AF-CE55F79A3F69}"/>
              </a:ext>
            </a:extLst>
          </p:cNvPr>
          <p:cNvCxnSpPr>
            <a:cxnSpLocks/>
            <a:endCxn id="16" idx="2"/>
          </p:cNvCxnSpPr>
          <p:nvPr/>
        </p:nvCxnSpPr>
        <p:spPr>
          <a:xfrm flipH="1" flipV="1">
            <a:off x="5922343" y="5502763"/>
            <a:ext cx="1383979" cy="576304"/>
          </a:xfrm>
          <a:prstGeom prst="line">
            <a:avLst/>
          </a:prstGeom>
          <a:ln cap="rnd">
            <a:solidFill>
              <a:schemeClr val="tx1"/>
            </a:solidFill>
            <a:headEnd type="none"/>
            <a:tailEnd type="oval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60AC44A3-FF1B-CFBF-79C4-2FFEB96BDD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4158" y="693694"/>
            <a:ext cx="4500258" cy="2458904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FFC1A01-8716-09BB-5EA4-2AF34DCCC060}"/>
              </a:ext>
            </a:extLst>
          </p:cNvPr>
          <p:cNvCxnSpPr>
            <a:cxnSpLocks/>
            <a:endCxn id="18" idx="0"/>
          </p:cNvCxnSpPr>
          <p:nvPr/>
        </p:nvCxnSpPr>
        <p:spPr>
          <a:xfrm flipH="1">
            <a:off x="8103861" y="2920532"/>
            <a:ext cx="296153" cy="306605"/>
          </a:xfrm>
          <a:prstGeom prst="line">
            <a:avLst/>
          </a:prstGeom>
          <a:ln cap="rnd">
            <a:solidFill>
              <a:schemeClr val="tx1"/>
            </a:solidFill>
            <a:headEnd type="none"/>
            <a:tailEnd type="oval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0565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5E158B290FB04C85E3A58298661110" ma:contentTypeVersion="13" ma:contentTypeDescription="Create a new document." ma:contentTypeScope="" ma:versionID="41b7ff091aec529c3daf81507e8b0ec8">
  <xsd:schema xmlns:xsd="http://www.w3.org/2001/XMLSchema" xmlns:xs="http://www.w3.org/2001/XMLSchema" xmlns:p="http://schemas.microsoft.com/office/2006/metadata/properties" xmlns:ns2="18db2308-d939-430a-b691-238a8dea59b6" xmlns:ns3="5b8b13da-f81b-454a-95eb-607e33c0c50f" targetNamespace="http://schemas.microsoft.com/office/2006/metadata/properties" ma:root="true" ma:fieldsID="a3353ca290599b369a1ae03541399586" ns2:_="" ns3:_="">
    <xsd:import namespace="18db2308-d939-430a-b691-238a8dea59b6"/>
    <xsd:import namespace="5b8b13da-f81b-454a-95eb-607e33c0c5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db2308-d939-430a-b691-238a8dea59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1dced58-e0b4-42b2-b81d-05092f917f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b13da-f81b-454a-95eb-607e33c0c50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3870a5b-0f6f-4a43-975e-bd6ec4c6147b}" ma:internalName="TaxCatchAll" ma:showField="CatchAllData" ma:web="5b8b13da-f81b-454a-95eb-607e33c0c5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db2308-d939-430a-b691-238a8dea59b6">
      <Terms xmlns="http://schemas.microsoft.com/office/infopath/2007/PartnerControls"/>
    </lcf76f155ced4ddcb4097134ff3c332f>
    <TaxCatchAll xmlns="5b8b13da-f81b-454a-95eb-607e33c0c50f" xsi:nil="true"/>
  </documentManagement>
</p:properties>
</file>

<file path=customXml/itemProps1.xml><?xml version="1.0" encoding="utf-8"?>
<ds:datastoreItem xmlns:ds="http://schemas.openxmlformats.org/officeDocument/2006/customXml" ds:itemID="{BBFB498A-615F-4A9B-9343-34E8C6F7D13F}"/>
</file>

<file path=customXml/itemProps2.xml><?xml version="1.0" encoding="utf-8"?>
<ds:datastoreItem xmlns:ds="http://schemas.openxmlformats.org/officeDocument/2006/customXml" ds:itemID="{4F9EF246-B23C-4114-B9A7-B57DFDF01A3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88BA2EB-B0F4-483F-9120-A619639812D3}">
  <ds:schemaRefs>
    <ds:schemaRef ds:uri="db0ad9a6-717d-4e0e-a244-7c77c22302b5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www.w3.org/XML/1998/namespace"/>
    <ds:schemaRef ds:uri="a4402902-660d-4a72-88c0-2ab72ae3b770"/>
    <ds:schemaRef ds:uri="http://purl.org/dc/dcmitype/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24439</TotalTime>
  <Words>963</Words>
  <Application>Microsoft Office PowerPoint</Application>
  <PresentationFormat>Widescreen</PresentationFormat>
  <Paragraphs>180</Paragraphs>
  <Slides>16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Synan, Dillan Bradley - (dillansynan)</dc:creator>
  <cp:lastModifiedBy>Synan, Dillan Bradley - (dillansynan)</cp:lastModifiedBy>
  <cp:revision>7</cp:revision>
  <dcterms:created xsi:type="dcterms:W3CDTF">2025-03-19T04:33:10Z</dcterms:created>
  <dcterms:modified xsi:type="dcterms:W3CDTF">2025-04-05T04:04:31Z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0x010100815E158B290FB04C85E3A58298661110</vt:lpwstr>
  </property>
</Properties>
</file>